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deck is the course at rapid-recall speed — built for finals week, when there's no class meeting left and every minute is yours. Use it like flashcards: read the kicker, answer out loud before reading the slide, then check yourself against the notes. It's weighted the way the exam is weighted: most of the slides drill the harmony arc from units 9 through 15, one covers the Foundations quarter, one holds the traps, one holds exam-day logistics. If a slide makes you hesitate, that's a gift — go run that family in the prep tutorial tonight instead of discovering it mid-exam. Sixteen units ago I promised we'd name what you already hear. This is the last lap of the naming.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this the way week-16 you reads: four quarter notes climbing from middle C — whole step, whole step, half step E to F, whole step — do re mi fa sol on solfège, then a perfect-fourth leap from G4 landing on C5, a full octave above where we started. In Week 1 this slide was dots going up. Now every note has an address, every gap has a size and a quality, every syllable has a job, and you can hear the sol-to-do landing before it happens because your ear has known that cadence-shape your whole musical life. One example, fully named, is the entire course in two bars. That's the spine sentence, kept.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direction is the whole ballgame, twice. For singers: too high means the chart moves DOWN — every note, every chord, same interval, same direction, verified by the peak-note test, not by hope. Down a minor third from G major lands in E major. For horns: transposing instruments sound lower than written — B flat instruments a major second, E flat instruments a major sixth, F instruments a perfect fifth — so you write their parts that interval ABOVE concert. Sounds lower, write higher. Then Nashville: numbers are unit 11's numerals in street clothes — in E major, 1-4-5-6m means E, A, B, C sharp minor — and the roadmap runs repeats, endings, D.C. versus D.S., To Coda, Fine. Trace before you play.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line on this slide has cost real students real points, which is why each one got named the week it was born and drilled ever since. In C major the seventh chord on B is B–D–F–A, half-diminished — that's trap one settled forever. Tonight's assignment is not heroic: read this list out loud twice, and for any line you can't explain in your own words, run that one family in the prep tutorial until you can. The exam's distractors are built from exactly these misconceptions — which means every trap you can articulate is a distractor that has permanently lost its power over you. Eight sentences stand between you and the most preventable losses on the test.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Fifteen of the sixty questions come from the Foundations, and they are the fastest points in the room if these six lines are still automatic. This is retention, not relearning: the address system from unit 1, the dot arithmetic from unit 2, the simple-compound sort from unit 3, the two rulers from unit 6, the sum-to-nine flip, and the tritone's two names from unit 7. Thirty seconds per question here banks the time the spelling questions in the back half will want. If any line feels rusty, the review outline's Foundations section rebuilds it in ten minutes — an investment with the best ratio in your finals week.</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un-glamorous slide that protects everything the other fifteen built. Walk in settled, a few minutes early, pencils in hand, phone already asleep in your bag. Run the three-pass plan from the study guide: bank every sure answer in the first forty-five minutes, spend the middle pass on scratch-paper spelling work, and save the last twenty minutes for the verification lap — every transposition's direction, every figure's punctuation, every numeral's case, every seventh chord's seventh. Nobody is racing you; finishing early wins nothing. And the last review session is the previous night's sleep — the traps list once after dinner, then rest. You'll be better on exam morning for it, measurably.</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Week one, the whole victory was middle C — one note, one name, C4. Week fifteen, you took a song a singer couldn't reach, moved every note and every chord down the same interval, wrote the band a number chart that survives any key, and handed a playable page to another musician. Between those two mornings: every scale, every interval, every chord, every cadence, two honest voices, and a melody's worth of in-between notes — all of it stuff your ear already knew, finally wearing names. The spine sentence has been on every deck since Week 1: you already hear this. On exam day, for two hours, you get to prove the second half: now you can name it. All of it.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That's the deck, and very nearly the course. Between now and exam day: one pass through the practice final under exam conditions if you haven't, the traps list out loud, the prep tutorial's mock-pacing mode once, and a real night's sleep the night before. Then walk in early with your pencils and your ears — the ears have been ready the longest, and now they finally have a vocabulary to match. It has been a genuine joy to spend sixteen weeks naming things with you. Whatever room you play in next — worship team, garage band, choir loft, or a theory classroom again — the page speaks to you now. Go show yourself. See you at 9:00.</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Sixty questions, one hundred twenty points, on exam day — and one hundred twenty minutes, which is the number that should change how you feel. This exam is written for the full two-hour block, not for one of our 75-minute classes: two minutes per question, on purpose. Fifteen questions come from the Foundations, forty-five from the seven skill families of the back half — the same proportions as your practice final, which shares zero questions with the real thing. Proctored, closed to AI, closed to notes, pencils only, every question answerable from text. Nothing about the shape will surprise you, because you've rehearsed the shape. You have time to think. That's the design.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them on D before you advance: D–F sharp–A major, D–F–A minor, D–F–A flat diminished, D–F sharp–A sharp augmented. The arithmetic underneath: major third plus perfect fifth, minor third plus perfect fifth, minor third plus diminished fifth, major third plus augmented fifth. Then the discipline that saves exam points: re-stack before you name. A voicing like B–D–G is not a B-something — re-stacked in thirds it's G–B–D with the third in the bass, first inversion, figure 6. Root in the bass is the unwritten 5/3; fifth in the bass is 6/4. The bass member is the thing you actually hear — name it first, always.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Five qualities on G, out loud: G–B–D–F sharp is Gmaj7; G–B–D–F is G7, the dominant seventh, major triad plus minor seventh; G–B flat–D–F is Gm7; G–B flat–D flat–F is half-diminished; G–B flat–D flat–F flat is fully diminished — the seventh keeps its letter, so F flat, never E. And the slide's headline, the trap with its own name: in any major key, the seventh chord on the leading tone is half-diminished — in F major, E–G–B flat–D. Fully diminished vii belongs to harmonic minor only. Check the seventh: if it's a minor seventh above the root, write the slash-o, and get the point everyone else donates.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Uppercase major, lowercase minor, the little circle diminished, the plus augmented — the numeral's case is doing real work, and the exam grades it. Drill one key cold: in B flat major, I is B flat–D–F, IV is E flat–G–B flat, vi is G–B flat–D, and V7 is F–A–C–E flat. Then minor's one-sharp story, the point students miss late in the term after nailing it early: natural minor puts a minor v on the fifth degree, but the dominant that pulls home is major — harmonic minor raises the seventh degree, and in c minor that's G–B natural–D with the B natural printed as an accidental in the music, never in the signature.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diatonic chord holds one of three jobs. Tonic is home: I with its relatives vi and iii. Predominant leans forward: ii and IV. Dominant demands resolution: V and vii-diminished — and remember vii° is just V7 with its root missing, which is why they share the job. The cycle runs tonic, predominant, dominant, tonic; music can skip forward in that loop but rarely backs up. When an exam question asks where a progression should go next, don't hunt for the specific chord — name the current function, then say the next stop in the cycle. Function questions are the fastest points in the back half once you think in jobs instead of letters.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perfect authentic cadence has three conditions and needs every one: root-position V, root-position I, and do as the melody's last note. Soften any condition and it's imperfect — still authentic, just softer. The half cadence parks on V and hangs, the comma. The deceptive cadence promises home and delivers vi instead — in G major, D–F sharp–A resolving to E–G–B. The plagal is IV to I, the Amen. And the cadential six-four: tonic notes stacked over the dominant's bass note — label it as dominant decoration, never as an early tonic. On the exam, name the two chords with numerals first; the label then falls out by itself.</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ways to break the same law, and the exam loves the difference. Parallel fifths or octaves: two perfect intervals in a row, both voices moving the same direction — count them, two. Direct, also called hidden: similar motion INTO a single perfect interval with a leap in the upper voice — count it, one, approached wrong. Contrary motion into an octave breaks neither rule. Meanwhile parallel thirds, sixths, and tenths are the entire job description of a harmony vocal. Round out the lane rules: no crossing, no overlap, respect the singer's range — and the tendency tones: leading tone rises to do, chordal seventh falls by step. Every voice-leading question on the final is one of these facts wearing a scenario.</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non-chord-tone family sorts by approach and exit: passing steps through in one direction; neighbor steps out and back; anticipation arrives early on the next chord's note; escape steps in and leaps out; appoggiatura leaps in and steps down onto the beat. And the queen of them all, the suspension, has three phases in strict order — preparation, suspension, resolution down by step. Over a C bass, the held F is a fourth resolving to E, a third: written 4-3, with a hyphen, because a hyphen means an event over one bass note. Slashes stack, hyphens move — say it twice, because one exam question and one lifetime of figured bass both depend on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331720"/>
            <a:ext cx="10908792" cy="1737360"/>
          </a:xfrm>
        </p:spPr>
        <p:txBody>
          <a:bodyPr wrap="square" anchor="ctr"/>
          <a:lstStyle/>
          <a:p>
            <a:pPr algn="ctr">
              <a:defRPr sz="6400" b="1">
                <a:solidFill>
                  <a:srgbClr val="FFFFFF"/>
                </a:solidFill>
                <a:latin typeface="Calibri"/>
              </a:defRPr>
            </a:pPr>
            <a:r>
              <a:t>THE FINAL</a:t>
            </a:r>
          </a:p>
        </p:txBody>
      </p:sp>
      <p:sp>
        <p:nvSpPr>
          <p:cNvPr id="3" name="TextBox 2"/>
          <p:cNvSpPr txBox="1"/>
          <p:nvPr/>
        </p:nvSpPr>
        <p:spPr>
          <a:xfrm>
            <a:off x="640080" y="1828800"/>
            <a:ext cx="10908792" cy="457200"/>
          </a:xfrm>
          <a:prstGeom prst="rect">
            <a:avLst/>
          </a:prstGeom>
          <a:noFill/>
        </p:spPr>
        <p:txBody>
          <a:bodyPr wrap="square">
            <a:spAutoFit/>
          </a:bodyPr>
          <a:lstStyle/>
          <a:p>
            <a:pPr algn="ctr">
              <a:defRPr sz="1500" b="1" i="0">
                <a:solidFill>
                  <a:srgbClr val="9BA7D4"/>
                </a:solidFill>
                <a:latin typeface="Calibri"/>
              </a:defRPr>
            </a:pPr>
            <a:r>
              <a:rPr spc="300"/>
              <a:t>UNIT 16</a:t>
            </a:r>
          </a:p>
        </p:txBody>
      </p:sp>
      <p:sp>
        <p:nvSpPr>
          <p:cNvPr id="4" name="TextBox 3"/>
          <p:cNvSpPr txBox="1"/>
          <p:nvPr/>
        </p:nvSpPr>
        <p:spPr>
          <a:xfrm>
            <a:off x="1097280" y="4297680"/>
            <a:ext cx="9994392" cy="914400"/>
          </a:xfrm>
          <a:prstGeom prst="rect">
            <a:avLst/>
          </a:prstGeom>
          <a:noFill/>
        </p:spPr>
        <p:txBody>
          <a:bodyPr wrap="square">
            <a:spAutoFit/>
          </a:bodyPr>
          <a:lstStyle/>
          <a:p>
            <a:pPr algn="ctr">
              <a:defRPr sz="2000" b="0" i="1">
                <a:solidFill>
                  <a:srgbClr val="9BA7D4"/>
                </a:solidFill>
                <a:latin typeface="Calibri"/>
              </a:defRPr>
            </a:pPr>
            <a:r>
              <a:t>You already hear this. Now you can name all of it.</a:t>
            </a:r>
          </a:p>
        </p:txBody>
      </p:sp>
      <p:sp>
        <p:nvSpPr>
          <p:cNvPr id="5" name="TextBox 4"/>
          <p:cNvSpPr txBox="1"/>
          <p:nvPr/>
        </p:nvSpPr>
        <p:spPr>
          <a:xfrm>
            <a:off x="1097280" y="5989320"/>
            <a:ext cx="9994392" cy="457200"/>
          </a:xfrm>
          <a:prstGeom prst="rect">
            <a:avLst/>
          </a:prstGeom>
          <a:noFill/>
        </p:spPr>
        <p:txBody>
          <a:bodyPr wrap="square">
            <a:spAutoFit/>
          </a:bodyPr>
          <a:lstStyle/>
          <a:p>
            <a:pPr algn="ctr">
              <a:defRPr sz="1300" b="0" i="0">
                <a:solidFill>
                  <a:srgbClr val="6E769E"/>
                </a:solidFill>
                <a:latin typeface="Calibri"/>
              </a:defRPr>
            </a:pPr>
            <a:r>
              <a:t>MUS 156 · Music Theory I · Professor Hemsworth · Kenosis College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p:txBody>
          <a:bodyPr/>
          <a:lstStyle/>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SPINE, SPELLED</a:t>
            </a:r>
          </a:p>
        </p:txBody>
      </p:sp>
      <p:pic>
        <p:nvPicPr>
          <p:cNvPr id="4" name="Picture 3" descr="Two bars on a treble staff in C major: quarter notes rising stepwise from middle C — C4, D4, E4, F4 — then a half note on G4 leaping up a perfect fourth to a half note on C5."/>
          <p:cNvPicPr>
            <a:picLocks noChangeAspect="1"/>
          </p:cNvPicPr>
          <p:nvPr/>
        </p:nvPicPr>
        <p:blipFill>
          <a:blip r:embed="rId2"/>
          <a:stretch>
            <a:fillRect/>
          </a:stretch>
        </p:blipFill>
        <p:spPr>
          <a:xfrm>
            <a:off x="1859910" y="2011680"/>
            <a:ext cx="8471875" cy="3657600"/>
          </a:xfrm>
          <a:prstGeom prst="rect">
            <a:avLst/>
          </a:prstGeom>
        </p:spPr>
      </p:pic>
      <p:sp>
        <p:nvSpPr>
          <p:cNvPr id="5" name="TextBox 4"/>
          <p:cNvSpPr txBox="1"/>
          <p:nvPr/>
        </p:nvSpPr>
        <p:spPr>
          <a:xfrm>
            <a:off x="1280160" y="5806440"/>
            <a:ext cx="9601200" cy="548640"/>
          </a:xfrm>
          <a:prstGeom prst="rect">
            <a:avLst/>
          </a:prstGeom>
          <a:noFill/>
        </p:spPr>
        <p:txBody>
          <a:bodyPr wrap="square">
            <a:spAutoFit/>
          </a:bodyPr>
          <a:lstStyle/>
          <a:p>
            <a:pPr algn="ctr">
              <a:defRPr sz="1400" b="0" i="1">
                <a:solidFill>
                  <a:srgbClr val="A8A18F"/>
                </a:solidFill>
                <a:latin typeface="Calibri"/>
              </a:defRPr>
            </a:pPr>
            <a:r>
              <a:t>Week 1, this was dots going up. Say what it is now.</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TOO HIGH → DOWN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RAPID RECALL — CHARTS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Eight ways points die</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THE TRAPS LIST</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vii°7 printed in a major key — major's ^7 seventh is viiø7</a:t>
            </a:r>
          </a:p>
          <a:p>
            <a:pPr>
              <a:spcAft>
                <a:spcPts val="1000"/>
              </a:spcAft>
              <a:defRPr sz="2000">
                <a:solidFill>
                  <a:srgbClr val="1E2761"/>
                </a:solidFill>
                <a:latin typeface="Calibri"/>
              </a:defRPr>
            </a:pPr>
            <a:r>
              <a:t>•  Hyphens in inversion figures — slashes stack, hyphens suspend (4-3)</a:t>
            </a:r>
          </a:p>
          <a:p>
            <a:pPr>
              <a:spcAft>
                <a:spcPts val="1000"/>
              </a:spcAft>
              <a:defRPr sz="2000">
                <a:solidFill>
                  <a:srgbClr val="1E2761"/>
                </a:solidFill>
                <a:latin typeface="Calibri"/>
              </a:defRPr>
            </a:pPr>
            <a:r>
              <a:t>•  Minor's dominant left minor — the V that pulls home is major</a:t>
            </a:r>
          </a:p>
          <a:p>
            <a:pPr>
              <a:spcAft>
                <a:spcPts val="1000"/>
              </a:spcAft>
              <a:defRPr sz="2000">
                <a:solidFill>
                  <a:srgbClr val="1E2761"/>
                </a:solidFill>
                <a:latin typeface="Calibri"/>
              </a:defRPr>
            </a:pPr>
            <a:r>
              <a:t>•  Parallel vs. direct — two perfects in a row vs. one approached by leap</a:t>
            </a:r>
          </a:p>
          <a:p>
            <a:pPr>
              <a:spcAft>
                <a:spcPts val="1000"/>
              </a:spcAft>
              <a:defRPr sz="2000">
                <a:solidFill>
                  <a:srgbClr val="1E2761"/>
                </a:solidFill>
                <a:latin typeface="Calibri"/>
              </a:defRPr>
            </a:pPr>
            <a:r>
              <a:t>•  Transposing UP for a strained singer — too high goes DOWN</a:t>
            </a:r>
          </a:p>
          <a:p>
            <a:pPr>
              <a:spcAft>
                <a:spcPts val="1000"/>
              </a:spcAft>
              <a:defRPr sz="2000">
                <a:solidFill>
                  <a:srgbClr val="1E2761"/>
                </a:solidFill>
                <a:latin typeface="Calibri"/>
              </a:defRPr>
            </a:pPr>
            <a:r>
              <a:t>•  Enharmonic collapse — G♯ ≠ A♭ on paper; A4 ≠ d5 ever</a:t>
            </a:r>
          </a:p>
          <a:p>
            <a:pPr>
              <a:spcAft>
                <a:spcPts val="1000"/>
              </a:spcAft>
              <a:defRPr sz="2000">
                <a:solidFill>
                  <a:srgbClr val="1E2761"/>
                </a:solidFill>
                <a:latin typeface="Calibri"/>
              </a:defRPr>
            </a:pPr>
            <a:r>
              <a:t>•  The dot 'adds one beat' — it adds half the note's own value</a:t>
            </a:r>
          </a:p>
          <a:p>
            <a:pPr>
              <a:spcAft>
                <a:spcPts val="1000"/>
              </a:spcAft>
              <a:defRPr sz="2000">
                <a:solidFill>
                  <a:srgbClr val="1E2761"/>
                </a:solidFill>
                <a:latin typeface="Calibri"/>
              </a:defRPr>
            </a:pPr>
            <a:r>
              <a:t>•  Subtonic called a leading tone — measure the gap to tonic</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The quarter you must not donate</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FOUNDATIONS, FAST</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Middle C = C4 · the octave number changes only at C (below C4 is B3)</a:t>
            </a:r>
          </a:p>
          <a:p>
            <a:pPr>
              <a:spcAft>
                <a:spcPts val="1000"/>
              </a:spcAft>
              <a:defRPr sz="2000">
                <a:solidFill>
                  <a:srgbClr val="1E2761"/>
                </a:solidFill>
                <a:latin typeface="Calibri"/>
              </a:defRPr>
            </a:pPr>
            <a:r>
              <a:t>•  The dot adds half the note's own value — dotted quarter = 1½ beats</a:t>
            </a:r>
          </a:p>
          <a:p>
            <a:pPr>
              <a:spcAft>
                <a:spcPts val="1000"/>
              </a:spcAft>
              <a:defRPr sz="2000">
                <a:solidFill>
                  <a:srgbClr val="1E2761"/>
                </a:solidFill>
                <a:latin typeface="Calibri"/>
              </a:defRPr>
            </a:pPr>
            <a:r>
              <a:t>•  Beat divides in two = simple · in three = compound (6/8, 9/8, 12/8)</a:t>
            </a:r>
          </a:p>
          <a:p>
            <a:pPr>
              <a:spcAft>
                <a:spcPts val="1000"/>
              </a:spcAft>
              <a:defRPr sz="2000">
                <a:solidFill>
                  <a:srgbClr val="1E2761"/>
                </a:solidFill>
                <a:latin typeface="Calibri"/>
              </a:defRPr>
            </a:pPr>
            <a:r>
              <a:t>•  Letters set interval SIZE, half steps set QUALITY — in that order</a:t>
            </a:r>
          </a:p>
          <a:p>
            <a:pPr>
              <a:spcAft>
                <a:spcPts val="1000"/>
              </a:spcAft>
              <a:defRPr sz="2000">
                <a:solidFill>
                  <a:srgbClr val="1E2761"/>
                </a:solidFill>
                <a:latin typeface="Calibri"/>
              </a:defRPr>
            </a:pPr>
            <a:r>
              <a:t>•  Inversions: sizes sum to nine, M↔m, A↔d, P↔P</a:t>
            </a:r>
          </a:p>
          <a:p>
            <a:pPr>
              <a:spcAft>
                <a:spcPts val="1000"/>
              </a:spcAft>
              <a:defRPr sz="2000">
                <a:solidFill>
                  <a:srgbClr val="1E2761"/>
                </a:solidFill>
                <a:latin typeface="Calibri"/>
              </a:defRPr>
            </a:pPr>
            <a:r>
              <a:t>•  One sound, two intervals: A4 (F–B) and d5 (B–F) are not the same</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6F4EE"/>
        </a:solidFill>
        <a:effectLst/>
      </p:bgPr>
    </p:bg>
    <p:spTree>
      <p:nvGrpSpPr>
        <p:cNvPr id="1" name=""/>
        <p:cNvGrpSpPr/>
        <p:nvPr/>
      </p:nvGrpSpPr>
      <p:grpSpPr/>
      <p:sp>
        <p:nvSpPr>
          <p:cNvPr id="2" name="Title 1"/>
          <p:cNvSpPr>
            <a:spLocks noGrp="1"/>
          </p:cNvSpPr>
          <p:nvPr>
            <p:ph type="title"/>
          </p:nvPr>
        </p:nvSpPr>
        <p:spPr>
          <a:xfrm>
            <a:off x="640080" y="914400"/>
            <a:ext cx="10908792" cy="822960"/>
          </a:xfrm>
        </p:spPr>
        <p:txBody>
          <a:bodyPr wrap="square" anchor="ctr"/>
          <a:lstStyle/>
          <a:p>
            <a:pPr algn="l">
              <a:defRPr sz="3000" b="1">
                <a:solidFill>
                  <a:srgbClr val="1E2761"/>
                </a:solidFill>
                <a:latin typeface="Calibri"/>
              </a:defRPr>
            </a:pPr>
            <a:r>
              <a:t>120 minutes · our regular room</a:t>
            </a:r>
          </a:p>
        </p:txBody>
      </p:sp>
      <p:sp>
        <p:nvSpPr>
          <p:cNvPr id="3" name="TextBox 2"/>
          <p:cNvSpPr txBox="1"/>
          <p:nvPr/>
        </p:nvSpPr>
        <p:spPr>
          <a:xfrm>
            <a:off x="640080" y="457200"/>
            <a:ext cx="10908792" cy="457200"/>
          </a:xfrm>
          <a:prstGeom prst="rect">
            <a:avLst/>
          </a:prstGeom>
          <a:noFill/>
        </p:spPr>
        <p:txBody>
          <a:bodyPr wrap="square">
            <a:spAutoFit/>
          </a:bodyPr>
          <a:lstStyle/>
          <a:p>
            <a:pPr algn="ctr">
              <a:defRPr sz="1500" b="1" i="0">
                <a:solidFill>
                  <a:srgbClr val="A8A18F"/>
                </a:solidFill>
                <a:latin typeface="Calibri"/>
              </a:defRPr>
            </a:pPr>
            <a:r>
              <a:rPr spc="300"/>
              <a:t>EXAM-DAY LOGISTICS</a:t>
            </a:r>
          </a:p>
        </p:txBody>
      </p:sp>
      <p:sp>
        <p:nvSpPr>
          <p:cNvPr id="4" name="TextBox 3"/>
          <p:cNvSpPr txBox="1"/>
          <p:nvPr/>
        </p:nvSpPr>
        <p:spPr>
          <a:xfrm>
            <a:off x="822960" y="1874519"/>
            <a:ext cx="10515600" cy="4480560"/>
          </a:xfrm>
          <a:prstGeom prst="rect">
            <a:avLst/>
          </a:prstGeom>
          <a:noFill/>
        </p:spPr>
        <p:txBody>
          <a:bodyPr wrap="square">
            <a:spAutoFit/>
          </a:bodyPr>
          <a:lstStyle/>
          <a:p>
            <a:pPr>
              <a:spcAft>
                <a:spcPts val="1000"/>
              </a:spcAft>
              <a:defRPr sz="2000">
                <a:solidFill>
                  <a:srgbClr val="1E2761"/>
                </a:solidFill>
                <a:latin typeface="Calibri"/>
              </a:defRPr>
            </a:pPr>
            <a:r>
              <a:t>•  Arrive a few minutes early — we start sharp</a:t>
            </a:r>
          </a:p>
          <a:p>
            <a:pPr>
              <a:spcAft>
                <a:spcPts val="1000"/>
              </a:spcAft>
              <a:defRPr sz="2000">
                <a:solidFill>
                  <a:srgbClr val="1E2761"/>
                </a:solidFill>
                <a:latin typeface="Calibri"/>
              </a:defRPr>
            </a:pPr>
            <a:r>
              <a:t>•  Bring: two pencils, an eraser. Scratch paper is provided</a:t>
            </a:r>
          </a:p>
          <a:p>
            <a:pPr>
              <a:spcAft>
                <a:spcPts val="1000"/>
              </a:spcAft>
              <a:defRPr sz="2000">
                <a:solidFill>
                  <a:srgbClr val="1E2761"/>
                </a:solidFill>
                <a:latin typeface="Calibri"/>
              </a:defRPr>
            </a:pPr>
            <a:r>
              <a:t>•  Leave: notes, devices, AI — phones silenced, in bags</a:t>
            </a:r>
          </a:p>
          <a:p>
            <a:pPr>
              <a:spcAft>
                <a:spcPts val="1000"/>
              </a:spcAft>
              <a:defRPr sz="2000">
                <a:solidFill>
                  <a:srgbClr val="1E2761"/>
                </a:solidFill>
                <a:latin typeface="Calibri"/>
              </a:defRPr>
            </a:pPr>
            <a:r>
              <a:t>•  Pass 1: sure answers · Pass 2: scratch work · Pass 3: verify directions and figures</a:t>
            </a:r>
          </a:p>
          <a:p>
            <a:pPr>
              <a:spcAft>
                <a:spcPts val="1000"/>
              </a:spcAft>
              <a:defRPr sz="2000">
                <a:solidFill>
                  <a:srgbClr val="1E2761"/>
                </a:solidFill>
                <a:latin typeface="Calibri"/>
              </a:defRPr>
            </a:pPr>
            <a:r>
              <a:t>•  Written for 120 minutes — two minutes per question, you have time to think</a:t>
            </a:r>
          </a:p>
          <a:p>
            <a:pPr>
              <a:spcAft>
                <a:spcPts val="1000"/>
              </a:spcAft>
              <a:defRPr sz="2000">
                <a:solidFill>
                  <a:srgbClr val="1E2761"/>
                </a:solidFill>
                <a:latin typeface="Calibri"/>
              </a:defRPr>
            </a:pPr>
            <a:r>
              <a:t>•  Breakfast. Seriously. Two hours of thinking runs on it</a:t>
            </a:r>
          </a:p>
        </p:txBody>
      </p:sp>
      <p:sp>
        <p:nvSpPr>
          <p:cNvPr id="5" name="TextBox 4"/>
          <p:cNvSpPr txBox="1"/>
          <p:nvPr/>
        </p:nvSpPr>
        <p:spPr>
          <a:xfrm>
            <a:off x="11292840" y="6419088"/>
            <a:ext cx="731520" cy="365760"/>
          </a:xfrm>
          <a:prstGeom prst="rect">
            <a:avLst/>
          </a:prstGeom>
          <a:noFill/>
        </p:spPr>
        <p:txBody>
          <a:bodyPr wrap="square">
            <a:spAutoFit/>
          </a:bodyPr>
          <a:lstStyle/>
          <a:p>
            <a:pPr algn="r">
              <a:defRPr sz="1100" b="0" i="0">
                <a:solidFill>
                  <a:srgbClr val="A8A18F"/>
                </a:solidFill>
                <a:latin typeface="Calibri"/>
              </a:defRPr>
            </a:pPr>
            <a: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C4 → THE CHART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LOOK HOW FAR</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EXAM DAY — GO NAME IT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NEXT</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16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60 · 120 · 2 HOURS</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THE SHAPE OF EXAM DAY</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4000" b="1">
                <a:solidFill>
                  <a:srgbClr val="FFFFFF"/>
                </a:solidFill>
                <a:latin typeface="Calibri"/>
              </a:defRPr>
            </a:pPr>
            <a:r>
              <a:t>FOUR FLAVORS, ONE ROOT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RAPID RECALL — TRIADS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viiø7, NOT viio7</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RAPID RECALL — SEVENTHS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CASE IS QUALITY</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RAPID RECALL — NUMERALS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6400" b="1">
                <a:solidFill>
                  <a:srgbClr val="FFFFFF"/>
                </a:solidFill>
                <a:latin typeface="Calibri"/>
              </a:defRPr>
            </a:pPr>
            <a:r>
              <a:t>T → PD → D → T</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RAPID RECALL — FUNCTION</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PAC NEEDS ALL THREE</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RAPID RECALL — CADENCES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502920" y="2377440"/>
            <a:ext cx="4937760" cy="2011680"/>
          </a:xfrm>
        </p:spPr>
        <p:txBody>
          <a:bodyPr wrap="square" anchor="ctr"/>
          <a:lstStyle/>
          <a:p>
            <a:pPr algn="ctr">
              <a:defRPr sz="8000" b="1">
                <a:solidFill>
                  <a:srgbClr val="FFFFFF"/>
                </a:solidFill>
                <a:latin typeface="Calibri"/>
              </a:defRPr>
            </a:pPr>
            <a:r>
              <a:t>PARALLEL</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TWO VOICES, ONE LAW</a:t>
            </a:r>
          </a:p>
        </p:txBody>
      </p:sp>
      <p:sp>
        <p:nvSpPr>
          <p:cNvPr id="4" name="TextBox 3"/>
          <p:cNvSpPr txBox="1"/>
          <p:nvPr/>
        </p:nvSpPr>
        <p:spPr>
          <a:xfrm>
            <a:off x="5623560" y="2971800"/>
            <a:ext cx="914400" cy="822960"/>
          </a:xfrm>
          <a:prstGeom prst="rect">
            <a:avLst/>
          </a:prstGeom>
          <a:noFill/>
        </p:spPr>
        <p:txBody>
          <a:bodyPr wrap="square">
            <a:spAutoFit/>
          </a:bodyPr>
          <a:lstStyle/>
          <a:p>
            <a:pPr algn="ctr">
              <a:defRPr sz="2800" b="0" i="1">
                <a:solidFill>
                  <a:srgbClr val="9BA7D4"/>
                </a:solidFill>
                <a:latin typeface="Calibri"/>
              </a:defRPr>
            </a:pPr>
            <a:r>
              <a:t>vs</a:t>
            </a:r>
          </a:p>
        </p:txBody>
      </p:sp>
      <p:sp>
        <p:nvSpPr>
          <p:cNvPr id="5" name="TextBox 4"/>
          <p:cNvSpPr txBox="1"/>
          <p:nvPr/>
        </p:nvSpPr>
        <p:spPr>
          <a:xfrm>
            <a:off x="6720840" y="2377440"/>
            <a:ext cx="4937760" cy="2011680"/>
          </a:xfrm>
          <a:prstGeom prst="rect">
            <a:avLst/>
          </a:prstGeom>
          <a:noFill/>
        </p:spPr>
        <p:txBody>
          <a:bodyPr wrap="square" anchor="ctr">
            <a:spAutoFit/>
          </a:bodyPr>
          <a:lstStyle/>
          <a:p>
            <a:pPr algn="ctr">
              <a:defRPr sz="8000" b="1" i="0">
                <a:solidFill>
                  <a:srgbClr val="FFFFFF"/>
                </a:solidFill>
                <a:latin typeface="Calibri"/>
              </a:defRPr>
            </a:pPr>
            <a:r>
              <a:t>DIRECT</a:t>
            </a:r>
          </a:p>
        </p:txBody>
      </p:sp>
      <p:sp>
        <p:nvSpPr>
          <p:cNvPr id="6" name="TextBox 5"/>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itle 1"/>
          <p:cNvSpPr>
            <a:spLocks noGrp="1"/>
          </p:cNvSpPr>
          <p:nvPr>
            <p:ph type="title"/>
          </p:nvPr>
        </p:nvSpPr>
        <p:spPr>
          <a:xfrm>
            <a:off x="640080" y="2103120"/>
            <a:ext cx="10908792" cy="2651760"/>
          </a:xfrm>
        </p:spPr>
        <p:txBody>
          <a:bodyPr wrap="square" anchor="ctr"/>
          <a:lstStyle/>
          <a:p>
            <a:pPr algn="ctr">
              <a:defRPr sz="5000" b="1">
                <a:solidFill>
                  <a:srgbClr val="FFFFFF"/>
                </a:solidFill>
                <a:latin typeface="Calibri"/>
              </a:defRPr>
            </a:pPr>
            <a:r>
              <a:t>4-3 IS A HYPHEN</a:t>
            </a:r>
          </a:p>
        </p:txBody>
      </p:sp>
      <p:sp>
        <p:nvSpPr>
          <p:cNvPr id="3" name="TextBox 2"/>
          <p:cNvSpPr txBox="1"/>
          <p:nvPr/>
        </p:nvSpPr>
        <p:spPr>
          <a:xfrm>
            <a:off x="640080" y="1417320"/>
            <a:ext cx="10908792" cy="457200"/>
          </a:xfrm>
          <a:prstGeom prst="rect">
            <a:avLst/>
          </a:prstGeom>
          <a:noFill/>
        </p:spPr>
        <p:txBody>
          <a:bodyPr wrap="square">
            <a:spAutoFit/>
          </a:bodyPr>
          <a:lstStyle/>
          <a:p>
            <a:pPr algn="ctr">
              <a:defRPr sz="1500" b="1" i="0">
                <a:solidFill>
                  <a:srgbClr val="9BA7D4"/>
                </a:solidFill>
                <a:latin typeface="Calibri"/>
              </a:defRPr>
            </a:pPr>
            <a:r>
              <a:rPr spc="300"/>
              <a:t>RAPID RECALL — NCTS</a:t>
            </a:r>
          </a:p>
        </p:txBody>
      </p:sp>
      <p:sp>
        <p:nvSpPr>
          <p:cNvPr id="4" name="TextBox 3"/>
          <p:cNvSpPr txBox="1"/>
          <p:nvPr/>
        </p:nvSpPr>
        <p:spPr>
          <a:xfrm>
            <a:off x="11292840" y="6419088"/>
            <a:ext cx="731520" cy="365760"/>
          </a:xfrm>
          <a:prstGeom prst="rect">
            <a:avLst/>
          </a:prstGeom>
          <a:noFill/>
        </p:spPr>
        <p:txBody>
          <a:bodyPr wrap="square">
            <a:spAutoFit/>
          </a:bodyPr>
          <a:lstStyle/>
          <a:p>
            <a:pPr algn="r">
              <a:defRPr sz="1100" b="0" i="0">
                <a:solidFill>
                  <a:srgbClr val="6E769E"/>
                </a:solidFill>
                <a:latin typeface="Calibri"/>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