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 of Public Speaking. This week is the foundation for the whole course. We answer two questions: how does communication actually work, and why is almost everyone nervous to speak in public, and what do we do about it? Big question on the board: How does communication work, and how do I turn nervousness into energy instead of an obstacle? By Friday you will diagram the communication process, explain ethical speaking, use real strategies for speech anxiety, and give your first short speech.</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example. You give a two-minute talk on campus parking; the audience looks lost. Run it through the model. Source: you. Message: the new garage cuts morning wait times. Channel: your voice plus a slide. Receivers: sleepy 8 a.m. classmates. Feedback: blank stares, they are lost. Noise: SEMANTIC, you said throughput optimization instead of shorter waits, PLUS physiological, it is 8 a.m. and everyone is tired. Context: first week, big hall. Diagnosis: kill the jargon to cut the semantic noise, and open with a wake-up hook to fight the physiological noise. The model did not just describe the failure; it told you the fix. This is a light contrast slide on purpose; the deck stays mostly deep blue.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big idea: communication is TRANSACTIONAL. Older linear models pictured a speaker firing a message at a passive audience. Reality is a transaction: speaker and audience are BOTH sending and receiving at the same time. You talk, and you are simultaneously reading their faces and adjusting. You are never just broadcasting; you are in a live loop with the room. And the flip side matters too: when a classmate speaks, YOU are the audience, and good attention is a gift you give the speaker. In a speech class, being a good audience is part of the course.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speaker holds the audience's attention and trust, and that is power, so ethics matters. Core obligations: be honest, do not distort evidence; be prepared and informed; CITE your sources out loud; avoid plagiarism in all three forms, global (a whole speech), patchwork (stitching others' words), incremental (not crediting a specific quote or idea); avoid FABRICATION, inventing a quote, statistic, or study; and respect the audience, no abusive language. Professional communicators point to the National Communication Association Credo for Ethical Communication as a standard statement, named factually. The course rule we start today: putting an unverified, AI-invented quote or citation into a speech is fabrication. Chatbots invent citations constantly; verifying them is on you.</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Communication apprehension is the fear or anxiety tied to real or anticipated communication. Public-speaking anxiety is the most common form and is extremely normal, by some measures the majority of people report it. You are not broken and not alone. Name what is happening in your body: it is the fight-or-flight response. Your brain reads all eyes on me as a threat and dumps adrenaline, faster heart, quick breath, sweaty palms. Your body is doing exactly what it evolved to do; it is just misreading a friendly classroom as a threat.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reframe that changes everything: the physical symptoms of anxiety are almost identical to the symptoms of excitement. The adrenaline is FUEL. Skilled speakers do not eliminate the feeling; they relabel it, I am amped not terrified, and spend the energy on the message. This is cognitive reframing and it is evidence-based. The toolkit: prepare and practice OUT LOUD, the number one tool; reframe the adrenaline as excitement; breathe slow and low; visualize success; focus on the message and audience, not yourself; start with friendly faces; and expect nerves to peak in the first 30 to 60 seconds and then drop. The goal is not no nerves; it is nerves you can use.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Your first speech is a 60 to 90 second self-introduction with ONE clear point. Even a tiny speech has a shape: Hook, then who you are, then one real detail with a point, then a close. Example: hook, I can make grilled cheese four countries' ways; who, I am Jordan, a second-year nursing major; detail with a point, I learned those moving a lot as a kid, which taught me to walk into a new room and find something to connect over; close, so if you need a grilled-cheese consultant, or just someone who will listen, that is me. Aim for EXTEMPORANEOUS delivery, prepared and practiced but spoken from a few keywords, not read, not memorized. Technology and AI-critique: when you ask a chatbot for feedback it will gush, great job, so engaging, which teaches you nothing. Make it be specific and supply the judgment it cannot.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everything this term rides on this week, communication is a transactional process you can diagram and fix, ethics is non-negotiable, and nerves are normal, manageable fuel. The week's graded work: Lecture Tutorial 1 (AI tutor, share-link), Quiz 1, Discussion 1 (what makes a speech work / is nervousness the enemy), Assignment 1 (your icebreaker self-introduction speech), and Speech Workshop 1 (record your first 60 seconds). Tease next week: we said success is measured by the audience, so next week we go to the other side of the model, listening and audience analysis, how to truly hear a message and how to read and adapt to the people in front of you.</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question, not a syllabus: what is a speech, or even a few sentences, that actually changed how you saw something? Take three or four out loud. Then name the elephant: who here is at least a little nervous about this class? Most hands go up. Good. That is normal, nearly universal, and by the end of today you will have real tools for it. The thesis of the whole course: public speaking is a SKILL, not a personality trait. You do not need to be a natural. You need a clear message, honest evidence, and reps.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Public speaking is a prepared, continuous message delivered by one speaker to an audience. Three things to set expectations. (1) It is more structured than conversation, but it should still feel conversational. (2) It is audience-centered: success is measured by what the AUDIENCE understands and does, not by whether you got through it. (3) It is a SKILL, which means it improves with practice and feedback, which is the whole design of this course. Memory hook: you already communicate; this class makes it deliberate, audience-centered, and a lot less scary.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Why this course pays off, said plainly. It is a near-universal general-education requirement BECAUSE the skill is near-universally useful: interviews, presentations, meetings, toasts, advocating for yourself. Employers consistently rank oral communication among the most-wanted skills. And it compounds: every speech you give makes the next one easier. So the nervousness now is an investment, not a verdict.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one diagram that lets you diagnose any speech for the rest of the term. Draw it with the class. The pieces: source, message, channel, receiver, feedback, noise, context. We will build it one piece at a time over the next few slides, then run a real speech through it and watch the model tell us the fix.</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SOURCE (sender): the speaker who creates the message. The source ENCODES, turning an idea into words, tone, and gestures. MESSAGE: the content itself, the words AND the nonverbal signals. The classic mix-up is coming next: message is WHAT you say; channel is HOW it travels. Keep them separate.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CHANNEL: the medium that carries the message, sound waves through the air, what the audience sees, a microphone, slides, a video call. RECEIVER(s): the audience, who DECODE, interpreting the message through their own knowledge, mood, and culture. Same words can be decoded differently by different audiences, which is why audience analysis, next week, matters so much.</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FEEDBACK: the receivers' response back to the source, nods, confused looks, laughter, questions, applause. Good speakers READ feedback and adjust in real time. This is what makes communication two-way rather than a broadcast. When you see blank faces, that is data: slow down, re-explain, give an example.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NOISE is anything that interferes with shared meaning, and it is not just literal sound. Four kinds. PHYSICAL: a loud air conditioner, a side conversation. PHYSIOLOGICAL: hunger, illness, a pounding heart. PSYCHOLOGICAL: daydreaming, bias, anxiety, prejudging the speaker. SEMANTIC: confusing words, jargon, an unfamiliar term, the LANGUAGE itself getting in the way. Naming the kind of noise is how you fix a broken message.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1</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How Communication</a:t>
            </a:r>
          </a:p>
          <a:p>
            <a:pPr algn="ctr"/>
            <a:r>
              <a:rPr sz="4600" b="1">
                <a:solidFill>
                  <a:srgbClr val="FFFFFF"/>
                </a:solidFill>
                <a:latin typeface="Arial"/>
              </a:rPr>
              <a:t>Works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process, the ethics, and the nerves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ONE EXAMPLE, DIAGNOSED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Why the parking</a:t>
            </a:r>
          </a:p>
          <a:p>
            <a:pPr algn="ctr"/>
            <a:r>
              <a:rPr sz="6000" b="1">
                <a:solidFill>
                  <a:srgbClr val="1E2761"/>
                </a:solidFill>
                <a:latin typeface="Arial"/>
              </a:rPr>
              <a:t>talk flopped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Semantic + physiological noise — and the fix</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BIG IDEA</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It's a live</a:t>
            </a:r>
          </a:p>
          <a:p>
            <a:pPr algn="ctr"/>
            <a:r>
              <a:rPr sz="6000" b="1">
                <a:solidFill>
                  <a:srgbClr val="FFFFFF"/>
                </a:solidFill>
                <a:latin typeface="Arial"/>
              </a:rPr>
              <a:t>loop</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Transactional: you send and receive at once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ETHICAL SPEAKING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Honesty is</a:t>
            </a:r>
          </a:p>
          <a:p>
            <a:pPr algn="ctr"/>
            <a:r>
              <a:rPr sz="6000" b="1">
                <a:solidFill>
                  <a:srgbClr val="FFFFFF"/>
                </a:solidFill>
                <a:latin typeface="Arial"/>
              </a:rPr>
              <a:t>non-negotiable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Cite sources · never fabricate · respect the audience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NERVES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Fight-or-flight,</a:t>
            </a:r>
          </a:p>
          <a:p>
            <a:pPr algn="ctr"/>
            <a:r>
              <a:rPr sz="6000" b="1">
                <a:solidFill>
                  <a:srgbClr val="FFFFFF"/>
                </a:solidFill>
                <a:latin typeface="Arial"/>
              </a:rPr>
              <a:t>not failure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Apprehension is normal — it's adrenaline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REFRAME + TOOLKIT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Nerves you</a:t>
            </a:r>
          </a:p>
          <a:p>
            <a:pPr algn="ctr"/>
            <a:r>
              <a:rPr sz="8000" b="1">
                <a:solidFill>
                  <a:srgbClr val="FFFFFF"/>
                </a:solidFill>
                <a:latin typeface="Arial"/>
              </a:rPr>
              <a:t>can use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Prepare · reframe · breathe · focus outward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FIRST SPEECH</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One point,</a:t>
            </a:r>
          </a:p>
          <a:p>
            <a:pPr algn="ctr"/>
            <a:r>
              <a:rPr sz="6000" b="1">
                <a:solidFill>
                  <a:srgbClr val="FFFFFF"/>
                </a:solidFill>
                <a:latin typeface="Arial"/>
              </a:rPr>
              <a:t>a clear shape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Hook → who → detail-with-a-point → close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Diagram it,</a:t>
            </a:r>
          </a:p>
          <a:p>
            <a:pPr algn="ctr"/>
            <a:r>
              <a:rPr sz="6000" b="1">
                <a:solidFill>
                  <a:srgbClr val="FFFFFF"/>
                </a:solidFill>
                <a:latin typeface="Arial"/>
              </a:rPr>
              <a:t>then speak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 · Quiz 1 · Discussion 1 · Assignment 1 · Workshop 1</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listening &amp; audience analysis — the other side of the model</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Name the</a:t>
            </a:r>
          </a:p>
          <a:p>
            <a:pPr algn="ctr"/>
            <a:r>
              <a:rPr sz="8000" b="1">
                <a:solidFill>
                  <a:srgbClr val="FFFFFF"/>
                </a:solidFill>
                <a:latin typeface="Arial"/>
              </a:rPr>
              <a:t>elephant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Most of you are nervous. That's normal — and useful.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IT 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Prepared.</a:t>
            </a:r>
          </a:p>
          <a:p>
            <a:pPr algn="ctr"/>
            <a:r>
              <a:rPr sz="4600" b="1">
                <a:solidFill>
                  <a:srgbClr val="FFFFFF"/>
                </a:solidFill>
                <a:latin typeface="Arial"/>
              </a:rPr>
              <a:t>Audience-centered.</a:t>
            </a:r>
          </a:p>
          <a:p>
            <a:pPr algn="ctr"/>
            <a:r>
              <a:rPr sz="4600" b="1">
                <a:solidFill>
                  <a:srgbClr val="FFFFFF"/>
                </a:solidFill>
                <a:latin typeface="Arial"/>
              </a:rPr>
              <a:t>A skill.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Communication made deliberate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WHY IT'S WORTH 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The skill</a:t>
            </a:r>
          </a:p>
          <a:p>
            <a:pPr algn="ctr"/>
            <a:r>
              <a:rPr sz="8000" b="1">
                <a:solidFill>
                  <a:srgbClr val="FFFFFF"/>
                </a:solidFill>
                <a:latin typeface="Arial"/>
              </a:rPr>
              <a:t>compounds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GE requirement because it's useful nearly everywhere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CORE MODEL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The communication</a:t>
            </a:r>
          </a:p>
          <a:p>
            <a:pPr algn="ctr"/>
            <a:r>
              <a:rPr sz="4600" b="1">
                <a:solidFill>
                  <a:srgbClr val="FFFFFF"/>
                </a:solidFill>
                <a:latin typeface="Arial"/>
              </a:rPr>
              <a:t>process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One diagram to diagnose any speech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SOURCE + MESSAGE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Who speaks,</a:t>
            </a:r>
          </a:p>
          <a:p>
            <a:pPr algn="ctr"/>
            <a:r>
              <a:rPr sz="6000" b="1">
                <a:solidFill>
                  <a:srgbClr val="FFFFFF"/>
                </a:solidFill>
                <a:latin typeface="Arial"/>
              </a:rPr>
              <a:t>and what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source encodes; the message is the content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CHANNEL + RECEIVER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How it travels,</a:t>
            </a:r>
          </a:p>
          <a:p>
            <a:pPr algn="ctr"/>
            <a:r>
              <a:rPr sz="6000" b="1">
                <a:solidFill>
                  <a:srgbClr val="FFFFFF"/>
                </a:solidFill>
                <a:latin typeface="Arial"/>
              </a:rPr>
              <a:t>who decodes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Channel = the medium · Receiver = the audience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FEEDBACK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The loop</a:t>
            </a:r>
          </a:p>
          <a:p>
            <a:pPr algn="ctr"/>
            <a:r>
              <a:rPr sz="8000" b="1">
                <a:solidFill>
                  <a:srgbClr val="FFFFFF"/>
                </a:solidFill>
                <a:latin typeface="Arial"/>
              </a:rPr>
              <a:t>back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Nods, confusion, questions, applause — read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NOISE — FOUR KINDS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Anything that</a:t>
            </a:r>
          </a:p>
          <a:p>
            <a:pPr algn="ctr"/>
            <a:r>
              <a:rPr sz="6000" b="1">
                <a:solidFill>
                  <a:srgbClr val="FFFFFF"/>
                </a:solidFill>
                <a:latin typeface="Arial"/>
              </a:rPr>
              <a:t>blocks meaning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Physical · Physiological · Psychological · Semantic</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