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2 of Public Speaking. Last week was the communication model. This week we go to both sides of it at once: the receiver's half (listening) and the speaker's preparation half (audience analysis). Two big questions this week. First: What is the difference between hearing something and actually listening to it, and what stands in the way? Second: How do you get to know an audience before you open your mouth, and how do you adapt once you do? By Thursday you will name five types of listening, identify barriers, build a full audience-analysis profile in three categories, and complete an audience-adapt drill on camera.</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Three lenses for audience analysis. Demographic: the broad, observable characteristics. Age and generation, gender identity, educational background, occupation, group memberships, cultural background. KEY CAUTION: demographics give you tendencies, not certainties about individuals. Audience analysis is NOT stereotyping. Use demographic findings to inform a general approach, not to assign characteristics to every person. Psychographic: the audience's inner landscape. Attitudes toward the topic, beliefs, and values. This is often more important than demographics: two audiences that look identical demographically can hold completely different views on a topic. Situational: the context. Size, occasion, physical setting, time, and whether the audience is voluntary or captive.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voluntary versus captive distinction is part of situational analysis and it matters a lot. A captive audience is required to attend: a mandatory training, a required course presentation. They may arrive with lower motivation or even mild resistance. The smart move: build in an early motivation hook that connects the topic to their real interests. A voluntary audience chose to be there, so their engagement is generally higher, but their expectations may be too. Knowing which one you have shapes how you open, how much persuading versus informing you do, and how you pace the speech.</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Worked example. Topic: benefits of strength training. Audience: first-year students in a required kinesiology class. Demographic finding: most are 18-19, early in their academic career. Adaptation: avoid assuming prior physiology vocabulary, define hypertrophy. Psychographic finding: attitudes toward strength training are mixed, values may center on appearance or everyday health. Adaptation: open with everyday benefits like energy and sleep, not athletic performance. Situational finding: required class, captive audience, mid-morning, about 30 students. Adaptation: keep energy high, include an interactive moment, do some motivation-building at the start. KEY TEACHING POINT: the adaptation column is the whole payoff. Analysis without adaptation is just description. Every analysis item should end with 'so I will.'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Finding common ground means locating real shared values, experiences, or concerns between you and the audience. Rhetoricians call this identification: the audience must see the speaker as someone who understands them, or at least shares their interests, before they fully trust the message. This is not flattery and not pretending. It is genuinely finding the real overlap. Examples: you and your audience are both students who have had to navigate financial aid; you both care about campus safety; you both benefit from knowing CPR. Work that overlap into your opening and your examples, and the audience will lean in.</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Ask an approved chatbot: My audience is college students ages 18 to 22 in a required communication course. How should I adapt a speech on meal prep for them? Likely chatbot behavior: it will overgeneralize from the demographic. Something like: college students love social media so use TikTok examples; they all prefer visual content; they are all budget-conscious. These are demographic assumptions dressed up as analysis. Push back: some of my students are commuters, some work 30 hours a week, some have significant cooking experience. Does your advice still hold? Notice whether it adjusts, refines, or doubles down. The lesson: a chatbot will flatten a diverse audience into a demographic cliché. Genuine audience analysis requires curiosity about the specific people, not a shortcut from age bracket to behavior. Audience analysis is NOT stereotyping.</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Listening and audience analysis are two sides of the same coin. Listening is how you receive others; audience analysis is how you prepare to speak FOR them. Both skills will pay off every week this term. The barriers to listening we identified today: prejudging, overload, pseudolistening, are also risks a poorly-analyzed audience faces. A speaker who overloads an unprepared audience is building a barrier. A speaker who adapts to their knowledge level is removing one. Every week from here on, before you draft a single sentence, ask two questions: what do I know about this audience, and have I genuinely listened to what they need?</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Callback: audience-centered speaking starts before you speak, with listening and looking. The week's graded work: Lecture Tutorial 2 (AI tutor, share-link), Quiz 2, Discussion 2 (when a message fails, who is responsible / is know your audience ever an excuse for pandering), Assignment 2 (the Audience-Analysis Profile), and Speech Workshop 2 (Analyze + Adapt + Record). Tease next week: we now know who we are talking to. Next week, Week 3, we choose what to talk about: how to select and narrow a topic, write a clean specific-purpose statement, and craft a central idea and thesis. That is where the speech actually starts taking shape.</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Hook: A student gave a well-organized speech on sleep deprivation risks to nursing majors and opened with 'You probably haven't heard much about this.' But half of them had just finished a pharmacology unit on exactly that topic. The speech fell flat not because it was bad, but because the speaker hadn't asked the most basic question: who are these people, and what do they already know? Before we ever write a word of a speech, we owe the room two things: our real attention as listeners, and our genuine curiosity about who they are. That is this week.</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Hearing is a physiological act. Sound waves hit your eardrums and your auditory system registers them. It is automatic and mostly passive. You do not choose to hear. Listening is a cognitive and intentional act. You choose to attend, you work to understand, and you respond. You can hear perfectly and still fail to listen. Classic example: a student's eardrums register every word of a lecture while she mentally composes a text. She heard everything; she listened to nothing. The distinction matters because listening is a skill we can build, and hearing is not enough.</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Build the listening process step by step. Stage 1: Receiving or Hearing, the physical phase. Stage 2: Attending, you SELECT this message over competing stimuli. Your attention is a limited resource. Stage 3: Understanding, you interpret the message in light of what you already know. Stage 4: Responding, you react: nodding, asking a question, taking notes. Stage 5: Remembering, you store part of the message for later use. Key insight: the process can break down at any stage. Attending gets hijacked by a distraction. Understanding gets blocked by semantic noise. Responding is skipped entirely, which is what we call pseudolistening. Memory hook: Receiving, Attending, Understanding, Responding, Remembering. The process does not stop at hearing.</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Five types, each with a distinct purpose. One: Discriminative, detecting tone and how something is said, the emotional meaning underneath the words. Two: Comprehensive or Informational, understanding what is being said, learning and retaining the content, used in lectures and briefings. Three: Critical or Evaluative, analyzing and judging: is the evidence credible, is the reasoning sound? Note: critical does NOT mean hostile, it means evaluating. Four: Empathic or Therapeutic, understanding the speaker's feelings and experience, used to support and connect, not analyze. Five: Appreciative, listening for pleasure. Music, a well-told story, beautiful oratory. The quiz will match type to purpose, so draw this table on paper and own it.</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misconception to kill: critical listening means being negative or hostile. No. Critical means evaluative: you engage your mind and ask whether the evidence is credible and the reasoning is sound. You can be a respectful, open-minded critical listener. In fact, being a critical listener makes you a BETTER audience member and a better future speaker, because you are building the habit of asking the right questions about evidence and reasoning. We will use critical listening all term when we analyze speeches and evaluate arguments.</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Six major barriers. Physical noise: external sounds competing for attention, construction, a door slamming, a side conversation. Psychological noise: internal mental distractions, daydreaming, composing a reply while the speaker is still talking. Information overload: too much content arriving too fast, retention collapses when a speaker crams in fifteen statistics. Pseudolistening: going through the motions of listening, nodding and making eye contact, without actually processing the message. Prejudging: deciding before the speaker finishes what they mean or whether they are worth listening to. Semantic noise: vocabulary or word choice that blocks meaning. Active listening strategies, the cures: focus intentionally, withhold judgment and let the speaker finish, paraphrase to check understanding. Memory hook: the barriers are noise in the system, and active listening is the repair kit.</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Quick interaction: think of the last time you genuinely failed to listen in a class or a conversation. Which barrier got you? Share with a partner and name the barrier type. Then: what would the cure have been? Take a few pairs out loud. Typical responses: psychological noise for daydreaming; pseudolistening in a long required session; information overload in a dense lecture. Note the contrast: a different session on a light contrast slide on purpose. The deck stays blue-dominant overall.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Audience analysis is the systematic process of learning about your audience's characteristics, beliefs, values, and knowledge before and during a speech, so you can make choices that serve them rather than just yourself. Audience-centeredness means every major decision: what to emphasize, what examples to use, how technical to be, what tone to strike, is made with the audience's needs and knowledge level in mind. The opposite is speaker-centered delivery: I will just tell them what I know. Why it pays off in one sentence: a message designed for the specific people in the room lands; a message designed for a generic imagined audience usually does not.</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PUBLIC SPEAKING · COMM 1 · WEEK 2</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Listening &amp;</a:t>
            </a:r>
          </a:p>
          <a:p>
            <a:pPr algn="ctr"/>
            <a:r>
              <a:rPr sz="4600" b="1">
                <a:solidFill>
                  <a:srgbClr val="FFFFFF"/>
                </a:solidFill>
                <a:latin typeface="Arial"/>
              </a:rPr>
              <a:t>Audience Analysis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Know who is in the room before you open your mouth</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Silver Oak University (fictional sample) · Prof. Marchetti · Fall 2026</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THREE CATEGORIES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Demographic</a:t>
            </a:r>
          </a:p>
          <a:p>
            <a:pPr algn="ctr"/>
            <a:r>
              <a:rPr sz="6000" b="1">
                <a:solidFill>
                  <a:srgbClr val="FFFFFF"/>
                </a:solidFill>
                <a:latin typeface="Arial"/>
              </a:rPr>
              <a:t>Psychographic</a:t>
            </a:r>
          </a:p>
          <a:p>
            <a:pPr algn="ctr"/>
            <a:r>
              <a:rPr sz="6000" b="1">
                <a:solidFill>
                  <a:srgbClr val="FFFFFF"/>
                </a:solidFill>
                <a:latin typeface="Arial"/>
              </a:rPr>
              <a:t>Situational</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Who they are · What they believe · The context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VOLUNTARY VS. CAPTIVE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Did they choose</a:t>
            </a:r>
          </a:p>
          <a:p>
            <a:pPr algn="ctr"/>
            <a:r>
              <a:rPr sz="6000" b="1">
                <a:solidFill>
                  <a:srgbClr val="FFFFFF"/>
                </a:solidFill>
                <a:latin typeface="Arial"/>
              </a:rPr>
              <a:t>to be here?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Captive = required · Voluntary = chose to attend</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MODEL PROFILE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Analysis →</a:t>
            </a:r>
          </a:p>
          <a:p>
            <a:pPr algn="ctr"/>
            <a:r>
              <a:rPr sz="8000" b="1">
                <a:solidFill>
                  <a:srgbClr val="FFFFFF"/>
                </a:solidFill>
                <a:latin typeface="Arial"/>
              </a:rPr>
              <a:t>Adaptation</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Every finding needs a 'so I will...'</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COMMON GROUND</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Find the</a:t>
            </a:r>
          </a:p>
          <a:p>
            <a:pPr algn="ctr"/>
            <a:r>
              <a:rPr sz="6000" b="1">
                <a:solidFill>
                  <a:srgbClr val="FFFFFF"/>
                </a:solidFill>
                <a:latin typeface="Arial"/>
              </a:rPr>
              <a:t>real overlap</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Identification: the audience must see you as sharing their interests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AI-CRITIQUE MOMENT</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Chatbots</a:t>
            </a:r>
          </a:p>
          <a:p>
            <a:pPr algn="ctr"/>
            <a:r>
              <a:rPr sz="6000" b="1">
                <a:solidFill>
                  <a:srgbClr val="FFFFFF"/>
                </a:solidFill>
                <a:latin typeface="Arial"/>
              </a:rPr>
              <a:t>overgeneralize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Demographic clichés are not audience analysis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CALLBACK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Listen to</a:t>
            </a:r>
          </a:p>
          <a:p>
            <a:pPr algn="ctr"/>
            <a:r>
              <a:rPr sz="8000" b="1">
                <a:solidFill>
                  <a:srgbClr val="FFFFFF"/>
                </a:solidFill>
                <a:latin typeface="Arial"/>
              </a:rPr>
              <a:t>serve them</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Listening + audience analysis = two sides of one coin</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THIS WEEK'S WORK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Analyze,</a:t>
            </a:r>
          </a:p>
          <a:p>
            <a:pPr algn="ctr"/>
            <a:r>
              <a:rPr sz="6000" b="1">
                <a:solidFill>
                  <a:srgbClr val="FFFFFF"/>
                </a:solidFill>
                <a:latin typeface="Arial"/>
              </a:rPr>
              <a:t>adapt, record</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Tutorial 2 · Quiz 2 · Discussion 2 · Assignment 2 · Workshop 2</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Next week: selecting a topic, writing a specific purpose, and crafting a thesis</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HOOK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Know your</a:t>
            </a:r>
          </a:p>
          <a:p>
            <a:pPr algn="ctr"/>
            <a:r>
              <a:rPr sz="8000" b="1">
                <a:solidFill>
                  <a:srgbClr val="FFFFFF"/>
                </a:solidFill>
                <a:latin typeface="Arial"/>
              </a:rPr>
              <a:t>audience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A well-organized speech can still miss the room entirely</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HEARING VS. LISTENING</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You can hear</a:t>
            </a:r>
          </a:p>
          <a:p>
            <a:pPr algn="ctr"/>
            <a:r>
              <a:rPr sz="4600" b="1">
                <a:solidFill>
                  <a:srgbClr val="FFFFFF"/>
                </a:solidFill>
                <a:latin typeface="Arial"/>
              </a:rPr>
              <a:t>without listening</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Hearing = physical · Listening = intentional</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LISTENING PROCESS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Five stages,</a:t>
            </a:r>
          </a:p>
          <a:p>
            <a:pPr algn="ctr"/>
            <a:r>
              <a:rPr sz="4600" b="1">
                <a:solidFill>
                  <a:srgbClr val="FFFFFF"/>
                </a:solidFill>
                <a:latin typeface="Arial"/>
              </a:rPr>
              <a:t>can break anywhere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Receiving · Attending · Understanding · Responding · Remembering</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FIVE TYPES OF LISTENING</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Match the type</a:t>
            </a:r>
          </a:p>
          <a:p>
            <a:pPr algn="ctr"/>
            <a:r>
              <a:rPr sz="6000" b="1">
                <a:solidFill>
                  <a:srgbClr val="FFFFFF"/>
                </a:solidFill>
                <a:latin typeface="Arial"/>
              </a:rPr>
              <a:t>to the purpose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Discriminative · Comprehensive · Critical · Empathic · Appreciative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CRITICAL LISTENING</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Evaluate,</a:t>
            </a:r>
          </a:p>
          <a:p>
            <a:pPr algn="ctr"/>
            <a:r>
              <a:rPr sz="6000" b="1">
                <a:solidFill>
                  <a:srgbClr val="FFFFFF"/>
                </a:solidFill>
                <a:latin typeface="Arial"/>
              </a:rPr>
              <a:t>don't attack</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Critical = evaluative · Ask 'Is this sound?' not 'Is this wrong?'</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BARRIERS TO LISTENING</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Noise in</a:t>
            </a:r>
          </a:p>
          <a:p>
            <a:pPr algn="ctr"/>
            <a:r>
              <a:rPr sz="8000" b="1">
                <a:solidFill>
                  <a:srgbClr val="FFFFFF"/>
                </a:solidFill>
                <a:latin typeface="Arial"/>
              </a:rPr>
              <a:t>the system</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Physical · Psychological · Overload · Pseudo · Prejudging · Semantic</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4F6FB"/>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6A74A8"/>
                </a:solidFill>
                <a:latin typeface="Arial"/>
              </a:rPr>
              <a:t>THINK-PAIR-SHARE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1E2761"/>
                </a:solidFill>
                <a:latin typeface="Arial"/>
              </a:rPr>
              <a:t>Which barrier</a:t>
            </a:r>
          </a:p>
          <a:p>
            <a:pPr algn="ctr"/>
            <a:r>
              <a:rPr sz="6000" b="1">
                <a:solidFill>
                  <a:srgbClr val="1E2761"/>
                </a:solidFill>
                <a:latin typeface="Arial"/>
              </a:rPr>
              <a:t>got you?</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6A74A8"/>
                </a:solidFill>
                <a:latin typeface="Arial"/>
              </a:rPr>
              <a:t>Name the specific barrier — then name the cure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6A74A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AUDIENCE ANALYSIS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Know them</a:t>
            </a:r>
          </a:p>
          <a:p>
            <a:pPr algn="ctr"/>
            <a:r>
              <a:rPr sz="6000" b="1">
                <a:solidFill>
                  <a:srgbClr val="FFFFFF"/>
                </a:solidFill>
                <a:latin typeface="Arial"/>
              </a:rPr>
              <a:t>before you speak</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Systematic learning about the audience — before and during the speech</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