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4 — the citation-integrity heart of the course. This week we answer three questions: what kinds of supporting material exist, how do I know if a source is credible, and how do I say it out loud in a speech. We also tackle the most dangerous trap in modern speech prep: the AI chatbot that hands you a made-up citation. Big question on the board: Where does good evidence come from, and how do I prove it's real when I cite it out loud?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Complete example — format only, do not assert as a real figure: According to the U.S. Bureau of Labor Statistics — the federal agency that tracks employment data — in their 2024 annual report … All three parts present. Incomplete versions and what each is missing: According to CNN … — source, no credential, no date. According to a 2024 study … — date, no source identity, no credential. An expert says … — vague credential, no source identity, no date. When students ask why all three parts are required: because each part does different work. Source identity tells the audience where. Qualification tells them why to trust it. Date tells them whether it's current. Remove any one and the audience loses a piece of the evaluation.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Plagiarism is using another person's ideas or words without crediting the source. Three forms: global (passing off a whole work), patchwork (stitching others' words without credit), incremental (failing to credit a specific quote or statistic — the most common form in a speech). Paraphrase means you changed the wording; you did not generate the idea. The source still gets credited. The most important distinction this week: fabrication is presenting invented or unverifiable information as if it were a real, verified fact — including presenting an AI chatbot's invented citation as real evidence. Fabrication is among the most serious academic integrity violations. The course rule: if you cannot locate and verify a source at the original, do not cite 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Why can't you just ask an AI chatbot for sources? AI language models are trained to produce plausible-sounding text, not to retrieve verified facts. They predict what a citation looks like, not whether it exists. An AI can generate a citation with a specific author, journal, volume number, and year that simply does not exist. This is called hallucination in technical language, but for citations the better word is fabrication. The model invented it. This is not a bug being fixed; it is a fundamental feature of how these systems work. The fix: go to the named source directly. Search for the article or report by title or author. If you can find and read the original, you may cite the original — not the AI. If you cannot find it after a genuine search, do not use it. An AI chatbot is not a source.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an AI gives you a citation, take these four steps. One: go directly to the source it claims — the journal website, the organization's page, the database. Two: search for the article, report, or page by its title or author. Three: if you can find and read the original, you may cite it — citing the original source, not the AI. Four: if you cannot find it after a genuine search, do not use it. The Workshop this week builds this into a live drill: you will ask a chatbot for three citations, verify each at the source, and record what you found — real, partial, or fabricated. The first time you catch an AI confidently handing you an invented citation, you will never trust one unverified again.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misconceptions to cure. One: expert testimony and peer testimony are the same — no, expert requires credentials in the relevant field. Two: more statistics means more persuasive — no, one verified number beats five vague ones. Three: oral citation equals a written bibliography — no, oral is said aloud during the speech; it is not optional. Four: paraphrasing means no citation needed — no, paraphrase your words, still cite the source. Five: if an AI gave me the citation I can use it — no, verify at the original; the AI is not a source.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Model the oral citation out loud before students leave. Pick a topic — sleep and academic performance works well. Then deliver the FORMAT (not a specific fabricated statistic): According to [organization name] — [what that organization is and why it is credible] — in their [year] report on [topic] … Then ask a student to try one. Give them a source description and have them construct the sentence. Reinforce: all three parts every time. Note the Workshop drill: students will bring back two real sources they verified at the original and write oral citations for each.</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the citation-integrity rule runs the rest of the course. Source plus why you trust it plus when, all three, every time. If you cannot verify it at the original, you do not cite it. This week's graded work: Lecture Tutorial 4 (AI tutor, share link), Quiz 4, Discussion 4 (spot the weak evidence), Assignment 4 (source evaluation and oral citation), Workshop 4 (research, evaluate, cite — including the signature AI-fabrication catch drill). Tease next week: now that you can find and cite credible evidence, we learn where that evidence goes in a speech — organizational patterns, the three-part speech structure, and Monroe's Motivated Sequence.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scenario: a student asks an AI chatbot for a statistic about sleep deprivation and college students. The AI gives a specific citation, author, journal, year. The student puts it in a speech. The instructor looks it up. The article does not exist. The author does not exist in that context. The statistic was invented. That scenario is real, it happens every term, and this week is built to make sure it never happens to you. The fix is not complicated: verify before you cite. But to do that you need to know what counts as a credible source, how to find one, and how to say it out loud so the audience can judge it too.</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Evidence comes in three main types. EXAMPLES: brief (a single quick instance), extended (a developed case study), hypothetical (a labeled made-up scenario). Examples make it vivid. STATISTICS: numbers that summarize data. Must be from a credible source, accurate and not cherry-picked, recent, and made meaningful. Statistics make it real. Misconception: more statistics does not mean more persuasive. One verified number beats five vague ones. TESTIMONY: expert (someone with recognized credentials in the relevant field) or peer/lay (an ordinary person, eyewitness, or someone with lived experience). Testimony makes it human. Know which type you are using and label it correctly.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Brief example: a single quickly-stated instance that illustrates a point. Fast, vivid, good for opening or reinforcing. Extended example: a developed case study, takes real time, makes an abstract idea feel concrete and memorable. Hypothetical example: an explicitly-labeled imaginary scenario. It must be flagged as invented — a phrase like 'imagine a student who' or 'suppose a campus had.' Presenting a hypothetical as if it happened is fabrication. The label is not optional. Classic distractor: a hypothetical sounds vivid like an extended example — the key difference is that one happened and one didn't.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Expert testimony: from someone with recognized professional training or credentials in the relevant field. A cardiologist on heart disease. A structural engineer on bridge safety. The oral citation must establish WHY they are an expert. Peer or lay testimony: from someone without specialized credentials — an eyewitness, a person with lived experience, an ordinary person affected by the issue. Both are valid evidence. Peer testimony is powerful for making an issue human. But presenting lay testimony as if it were expert testimony misleads the audience about its weight. Label it correctly. Common trap: assuming lived experience makes someone an expert in the technical sense. It makes them a credible human witness, not a credentialed professional.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widely-used standard framework for evaluating sources is the CRAAP test, developed by librarians at California State University Chico. The five criteria apply to any source. We will walk through each one. This is factual — CRAAP is a real framework used in university libraries across the country. Present it as a tool, not as the only tool.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Currency: when was it published or updated? Recent enough for this topic? Relevance: does it actually address your specific claim and audience? Authority: who wrote or published it? What are their credentials? Is this a peer-reviewed journal or a personal blog? Accuracy: is the information supported by evidence? Can you verify claims elsewhere? Purpose: why was this written — to inform, sell, advocate? Does it acknowledge complexity or only push one side? Run any source through all five before you decide to use it. A government report and an anonymous wellness blog can both be found via a search engine — the CRAAP criteria make the gap between them impossible to ignore.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Contrast slide: same topic, two sources. Topic: effect of sleep deprivation on academic performance. Source A: peer-reviewed article from a sleep science journal, university researchers, dated within five years, full methodology and references. CRAAP: Currency check, Relevance check, Authority check — credentialed researchers, Accuracy check — peer-reviewed, Purpose check — academic. Source B: undated blog post, unidentified author, wellness website, promoting a supplement product. CRAAP: Currency unknown, Relevance marginal, Authority fail — no credentials, Accuracy fail — no sources, Purpose fail — commercial and biased. The CRAAP criteria don't make the judgment for you; they make the gap impossible to ignore. This is a light-background contrast slide — the only one this week.</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Most students learned to write a bibliography. In a speech, you do something different: you say the source out loud in the middle of the speech. That is an oral citation. Without it, the audience hears an assertion with no evidence they can evaluate or check. The three-part format — teach it as a sentence. According to [who or what the source is] — [why they are credible] — [the date] … All three parts are required. Examples of complete vs. incomplete on the next slide.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4</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Research &amp;</a:t>
            </a:r>
          </a:p>
          <a:p>
            <a:pPr algn="ctr"/>
            <a:r>
              <a:rPr sz="4600" b="1">
                <a:solidFill>
                  <a:srgbClr val="FFFFFF"/>
                </a:solidFill>
                <a:latin typeface="Arial"/>
              </a:rPr>
              <a:t>Supporting Materials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Find it. Evaluate it. Cite it out loud.</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COMPLETE vs. INCOMPLETE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Three parts,</a:t>
            </a:r>
          </a:p>
          <a:p>
            <a:pPr algn="ctr"/>
            <a:r>
              <a:rPr sz="6000" b="1">
                <a:solidFill>
                  <a:srgbClr val="FFFFFF"/>
                </a:solidFill>
                <a:latin typeface="Arial"/>
              </a:rPr>
              <a:t>no exceptions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Source · Qualification · Date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PLAGIARISM + FABRICATION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Paraphrase ≠</a:t>
            </a:r>
          </a:p>
          <a:p>
            <a:pPr algn="ctr"/>
            <a:r>
              <a:rPr sz="6000" b="1">
                <a:solidFill>
                  <a:srgbClr val="FFFFFF"/>
                </a:solidFill>
                <a:latin typeface="Arial"/>
              </a:rPr>
              <a:t>no citation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Your words, their idea — still cite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AI PROBLEM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Chatbots invent</a:t>
            </a:r>
          </a:p>
          <a:p>
            <a:pPr algn="ctr"/>
            <a:r>
              <a:rPr sz="6000" b="1">
                <a:solidFill>
                  <a:srgbClr val="FFFFFF"/>
                </a:solidFill>
                <a:latin typeface="Arial"/>
              </a:rPr>
              <a:t>citations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They predict plausible text — not real facts.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VERIFICATION STEPS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Find it.</a:t>
            </a:r>
          </a:p>
          <a:p>
            <a:pPr algn="ctr"/>
            <a:r>
              <a:rPr sz="6000" b="1">
                <a:solidFill>
                  <a:srgbClr val="FFFFFF"/>
                </a:solidFill>
                <a:latin typeface="Arial"/>
              </a:rPr>
              <a:t>Confirm it.</a:t>
            </a:r>
          </a:p>
          <a:p>
            <a:pPr algn="ctr"/>
            <a:r>
              <a:rPr sz="6000" b="1">
                <a:solidFill>
                  <a:srgbClr val="FFFFFF"/>
                </a:solidFill>
                <a:latin typeface="Arial"/>
              </a:rPr>
              <a:t>Cite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If you can't find it, don't use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MISCONCEPTIONS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Five traps</a:t>
            </a:r>
          </a:p>
          <a:p>
            <a:pPr algn="ctr"/>
            <a:r>
              <a:rPr sz="8000" b="1">
                <a:solidFill>
                  <a:srgbClr val="FFFFFF"/>
                </a:solidFill>
                <a:latin typeface="Arial"/>
              </a:rPr>
              <a:t>to avoid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Cure each one before the quiz.</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MODEL SPEECH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Oral citation</a:t>
            </a:r>
          </a:p>
          <a:p>
            <a:pPr algn="ctr"/>
            <a:r>
              <a:rPr sz="6000" b="1">
                <a:solidFill>
                  <a:srgbClr val="FFFFFF"/>
                </a:solidFill>
                <a:latin typeface="Arial"/>
              </a:rPr>
              <a:t>in a sentence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Source · who they are · when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Find it.</a:t>
            </a:r>
          </a:p>
          <a:p>
            <a:pPr algn="ctr"/>
            <a:r>
              <a:rPr sz="8000" b="1">
                <a:solidFill>
                  <a:srgbClr val="FFFFFF"/>
                </a:solidFill>
                <a:latin typeface="Arial"/>
              </a:rPr>
              <a:t>Verify it.</a:t>
            </a:r>
          </a:p>
          <a:p>
            <a:pPr algn="ctr"/>
            <a:r>
              <a:rPr sz="8000" b="1">
                <a:solidFill>
                  <a:srgbClr val="FFFFFF"/>
                </a:solidFill>
                <a:latin typeface="Arial"/>
              </a:rPr>
              <a:t>Cite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4 · Quiz 4 · Discussion 4 · Assignment 4 · Workshop 4</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organizing the speech — patterns and the introduction/body/conclusion</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invented</a:t>
            </a:r>
          </a:p>
          <a:p>
            <a:pPr algn="ctr"/>
            <a:r>
              <a:rPr sz="6000" b="1">
                <a:solidFill>
                  <a:srgbClr val="FFFFFF"/>
                </a:solidFill>
                <a:latin typeface="Arial"/>
              </a:rPr>
              <a:t>statistic</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It happens every term. This week you learn to stop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TYPES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Examples.</a:t>
            </a:r>
          </a:p>
          <a:p>
            <a:pPr algn="ctr"/>
            <a:r>
              <a:rPr sz="6000" b="1">
                <a:solidFill>
                  <a:srgbClr val="FFFFFF"/>
                </a:solidFill>
                <a:latin typeface="Arial"/>
              </a:rPr>
              <a:t>Statistics.</a:t>
            </a:r>
          </a:p>
          <a:p>
            <a:pPr algn="ctr"/>
            <a:r>
              <a:rPr sz="6000" b="1">
                <a:solidFill>
                  <a:srgbClr val="FFFFFF"/>
                </a:solidFill>
                <a:latin typeface="Arial"/>
              </a:rPr>
              <a:t>Testimony.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Each does something different.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EXAMPLES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Brief · Extended</a:t>
            </a:r>
          </a:p>
          <a:p>
            <a:pPr algn="ctr"/>
            <a:r>
              <a:rPr sz="6000" b="1">
                <a:solidFill>
                  <a:srgbClr val="FFFFFF"/>
                </a:solidFill>
                <a:latin typeface="Arial"/>
              </a:rPr>
              <a:t>Hypothetical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One quick. One deep. One labeled.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TESTIMONY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Expert vs.</a:t>
            </a:r>
          </a:p>
          <a:p>
            <a:pPr algn="ctr"/>
            <a:r>
              <a:rPr sz="8000" b="1">
                <a:solidFill>
                  <a:srgbClr val="FFFFFF"/>
                </a:solidFill>
                <a:latin typeface="Arial"/>
              </a:rPr>
              <a:t>Peer/Lay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Credentials matter — label them correctly.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SOURCE CREDIBILITY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The CRAAP</a:t>
            </a:r>
          </a:p>
          <a:p>
            <a:pPr algn="ctr"/>
            <a:r>
              <a:rPr sz="8000" b="1">
                <a:solidFill>
                  <a:srgbClr val="FFFFFF"/>
                </a:solidFill>
                <a:latin typeface="Arial"/>
              </a:rPr>
              <a:t>criteria</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Currency · Relevance · Authority · Accuracy · Purpose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 — R — A — A — 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Five questions</a:t>
            </a:r>
          </a:p>
          <a:p>
            <a:pPr algn="ctr"/>
            <a:r>
              <a:rPr sz="6000" b="1">
                <a:solidFill>
                  <a:srgbClr val="FFFFFF"/>
                </a:solidFill>
                <a:latin typeface="Arial"/>
              </a:rPr>
              <a:t>one source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Ask all five before you cite.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STRONG VS. WEAK SOURCE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Side by side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Same topic — very different credibility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ORAL CITATION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Say it out loud</a:t>
            </a:r>
          </a:p>
          <a:p>
            <a:pPr algn="ctr"/>
            <a:r>
              <a:rPr sz="6000" b="1">
                <a:solidFill>
                  <a:srgbClr val="FFFFFF"/>
                </a:solidFill>
                <a:latin typeface="Arial"/>
              </a:rPr>
              <a:t>every time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Source + qualification + date. All three.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