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 Organizing the Speech. This week is the architectural foundation for everything that follows. We answer the week's big question: How do I decide which structure fits the speech, and how do I use that structure to make the message land? By the end of the week you can name all six organizational patterns, match them to a purpose, build an introduction with all four functions, write a conclusion with a real clincher, and compare two patterns for the same topic.</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skeleton for Monroe's Motivated Sequence using an everyday, non-partisan topic: everyone should learn basic first aid. ATTENTION: Picture being the first person at an accident where someone is not breathing. NEED: Most bystanders at a cardiac emergency do not know what to do, and bystander CPR dramatically improves survival outcomes. [This example is illustrative — any specific statistic must be verified at a credible source before use in a speech.] SATISFACTION: A two-hour hands-only CPR and first-aid course; our campus offers it free the first Saturday of every month. VISUALIZATION: Imagine being the person who stays calm, steps in, and gives someone the best possible chance. Or imagine walking away because you did not know what to do. ACTION: Sign up at the Student Wellness Center before you leave today. This is a light contrast slide on purpose; the deck stays mostly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introduction has four specific jobs. Skipping any one costs the speaker. (1) GET ATTENTION: a hook — a question, a striking example, a short story, a vivid scenario. NOT: Today I am going to talk about... (2) REVEAL THE TOPIC AND THESIS: state your specific purpose and central idea clearly. The audience knows exactly what the speech is about after the intro. (3) ESTABLISH CREDIBILITY AND GOODWILL: why YOU are a reasonable source on this topic — experience, research, connection — and genuine care for the audience. (4) PREVIEW THE MAIN POINTS: a brief roadmap. First, second, third. This reduces cognitive load and helps retention. Misconception cure: the attention-getter is function one of four. A grabby opener that skips the preview fails the introduction.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conclusion is the last thing the audience hears — and the most-remembered moment in a speech. It has three functions. (1) SIGNAL THE END: a clear verbal transition — In closing, To bring this home. Not: and that is it, or a voice trailing off. (2) SUMMARIZE AND REINFORCE: a brief restatement of what was covered and why it mattered — not a full re-lecture, just a crisp reminder. (3) MEMORABLE CLINCHER: the final line that lands. A callback to the attention-getter, a call to action, a resonant image or phrase. The clincher is the period at the end of the sentence. Misconception cure: saying in conclusion is the OPENER of the conclusion, not the clincher. The clincher is the last sentence.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1: name your purpose clearly. Informative or persuasive? What specifically do you want the audience to understand or do? Step 2: ask which logic fits the content. Does time or sequence matter most? Then chronological. Is it fundamentally spatial? Then spatial. Are there natural categories? Topical. Is cause-and-effect the key relationship? Causal. Am I calling for change? Problem-solution. Am I moving the audience all the way to action? Monroe's. Step 3: match to pattern. Purpose drives pattern choice. The same topic can need different patterns depending on the purpose.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comparison: the benefits of strength training for college students. Option A — TOPICAL (informative purpose): three parallel categories — I. Physical benefits: bone density, metabolism. II. Mental-health benefits: stress reduction, sleep. III. Academic performance benefits: focus, energy. Best for an informative speech. Option B — MONROE'S (persuasive, call-to-action purpose): I. Attention: most students report feeling overwhelmed and run-down. II. Need: sedentary habits during college have documented health consequences. III. Satisfaction: three sessions per week at the campus gym, which is free with your student ID. IV. Visualization: feel stronger, sleep better, study sharper — or keep feeling run-down. V. Action: sign up for the Wednesday evening beginner session tonight. Takeaway: the CONTENT is similar. The PURPOSE is different. Pattern choice follows purpose.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this week: paste a short outline into an approved chatbot and ask it to evaluate whether the organizational pattern fits your purpose. Watch for two failure modes. (1) AGREEABLE ENDORSEMENT: the chatbot almost always says Great choice, that is a perfect structure regardless of whether it actually fits. (2) PATTERN HALLUCINATION: it over-recommends Monroe's Motivated Sequence even for informative speeches. Push it: What specific part of my introduction is weakest, and what is missing? See whether it can actually name the missing function. The habit this week: choose the pattern yourself first, based on the purpose; then use the chatbot to check your reasoning, not to do the choosing for you.</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structure is not decoration; it is architecture. The six patterns are six different logics; pattern choice follows purpose. The introduction has four functions; the conclusion has three. Build the body first. The week's graded work: Lecture Tutorial 5 (AI tutor, share-link), Quiz 5 (covers all six patterns with the signature matching item), Discussion 5 (does reorganizing content change meaning, and is Monroe's persuasion or manipulation?), Assignment 5 (pattern choice and main-point skeleton), and Speech Workshop 5 (the Reorganize Drill: outline one topic two ways and justify the better fit). Tease for next week: Week 6 is outlining — taking everything from this week and putting it into a correct preparation outline and a keyword speaking outline, with the rules of coordination, subordination, and division.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hold up a handful of puzzle pieces (or project an image of scattered pieces vs. the completed picture). These are the research, the examples, and the ideas you have already gathered by Week 5. Right now they are scattered. Organization is what turns a pile of pieces into a picture the audience can actually see. Core claim: a message without structure is information. A message with the right structure is a speech. Structure is not decoration; it is architecture.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speech has three parts: an introduction (gets attention, establishes context and credibility, previews), a body (the main points and support), and a conclusion (reinforces and ends memorably). The counterintuitive rule that goes on the board: BUILD THE BODY FIRST. An introduction is hard to write until you know what you are introducing. A conclusion is hard to write until you know what you are summarizing. Practical workflow: main points then support then thesis in final form, THEN introduction, THEN conclusion. Students who write the intro first often preview main points that do not match the speech they end up giving.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Main points are the top-level ideas of the body (Roman numerals I, II, III in the outline). They should be DISTINCT: no overlap between them. BALANCED: roughly equal weight and development. PARALLEL: same grammatical form (all noun phrases, or all infinitive phrases, or all full sentences). Subpoints (A, B, C below each main point) support, explain, or illustrate the main point directly above them. Common mistake: five or six main points. The audience can track two to five; three is most common. More than five and you have lost them.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are six major organizational patterns. For each one, the question is: what is the logic that connects one main point to the next? We go through all six now, one at a time. Memory hook: name the purpose first, then the logic, then the pattern — in that order every time.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CHRONOLOGICAL (temporal): the logic is time order — first, then, finally; or past, present, future; or step one, step two, step three. Use it for processes, histories, biographical narratives, how-to demonstrations. Example: how a campus recycling facility works, from drop-off to processing to finished compost. The sequence matters to understanding. SPATIAL: the logic is physical or geographic arrangement — here to there, left to right, outside to inside, region by region. Use it for describing a physical space, a geographic topic, or anatomy. Example: the three zones of a campus library. Misconception cure: chronological does not mean the entire history of a topic; it means the sequence matters to understanding.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TOPICAL (categorical): the logic is natural categories or types. The most flexible pattern. Use it for informative speeches about a concept with logical subtypes. Example: three study strategies backed by cognitive science — spaced repetition, retrieval practice, interleaving. IMPORTANT: topical is not a catch-all for whatever you feel like talking about. The categories must be genuinely parallel and distinct. CAUSAL (cause-effect): the logic is cause to effect, or effect back to cause. Use it for explanatory speeches where understanding WHY is the point. Example: why college students are sleep-deprived — causes (late device use, early schedules, stress load) leading to effects (attention, mood, academic performance). CRITICAL: causal reasoning requires a real causal link, not just a sequence or correlation. Sequence alone is the false-cause fallacy.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PROBLEM-SOLUTION: the logic is here is a problem, here is the solution. Sometimes extended to problem-cause-solution. Use it for persuasive speeches calling for action or change; policy speeches. Example: campus bike-rack shortage (the problem) — a proposal for 50 covered racks at three high-traffic buildings (the solution). Distinct from Monroe's: problem-solution has two main parts. Monroe's has five steps and is specifically designed to push the audience all the way to an action — it adds Visualization and Action, which plain problem-solution lacks.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Monroe's Motivated Sequence was developed by Alan H. Monroe at Purdue University in the 1930s — this attribution is factual; it appears across standard public-speaking texts. The five steps: (1) ATTENTION: capture interest, same as any strong attention-getter. (2) NEED: establish that a real problem or need exists AND that it matters to this specific audience. The audience should feel: yes, this affects me. (3) SATISFACTION: present your solution or call to action clearly and specifically. (4) VISUALIZATION: paint what life looks like if the audience acts (positive image) or if they do not (negative image) — or both. This is the emotional-resonance step. (5) ACTION: a specific, immediate call to a behavior the audience can take right now. Memory hook: Attention, Need, Satisfaction, Visualization, Action — the five steps that move an audience from so what to I am in.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Organizing</a:t>
            </a:r>
          </a:p>
          <a:p>
            <a:pPr algn="ctr"/>
            <a:r>
              <a:rPr sz="8000" b="1">
                <a:solidFill>
                  <a:srgbClr val="FFFFFF"/>
                </a:solidFill>
                <a:latin typeface="Arial"/>
              </a:rPr>
              <a:t>the Speech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Patterns, introductions, conclusions — the architecture that makes a message land</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MODEL SKELETON — MONROE'S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First aid</a:t>
            </a:r>
          </a:p>
          <a:p>
            <a:pPr algn="ctr"/>
            <a:r>
              <a:rPr sz="8000" b="1">
                <a:solidFill>
                  <a:srgbClr val="1E2761"/>
                </a:solidFill>
                <a:latin typeface="Arial"/>
              </a:rPr>
              <a:t>example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Everyday, non-partisan topic: basic first-aid certification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INTRODUCTION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Four jobs.</a:t>
            </a:r>
          </a:p>
          <a:p>
            <a:pPr algn="ctr"/>
            <a:r>
              <a:rPr sz="8000" b="1">
                <a:solidFill>
                  <a:srgbClr val="FFFFFF"/>
                </a:solidFill>
                <a:latin typeface="Arial"/>
              </a:rPr>
              <a:t>All four.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Not just an opener — a four-function machine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CONCLUSION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jobs.</a:t>
            </a:r>
          </a:p>
          <a:p>
            <a:pPr algn="ctr"/>
            <a:r>
              <a:rPr sz="6000" b="1">
                <a:solidFill>
                  <a:srgbClr val="FFFFFF"/>
                </a:solidFill>
                <a:latin typeface="Arial"/>
              </a:rPr>
              <a:t>Then stop.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Signal · Summarize · Clinch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CHOOSING A PATTERN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Purpose</a:t>
            </a:r>
          </a:p>
          <a:p>
            <a:pPr algn="ctr"/>
            <a:r>
              <a:rPr sz="6000" b="1">
                <a:solidFill>
                  <a:srgbClr val="FFFFFF"/>
                </a:solidFill>
                <a:latin typeface="Arial"/>
              </a:rPr>
              <a:t>then logic</a:t>
            </a:r>
          </a:p>
          <a:p>
            <a:pPr algn="ctr"/>
            <a:r>
              <a:rPr sz="6000" b="1">
                <a:solidFill>
                  <a:srgbClr val="FFFFFF"/>
                </a:solidFill>
                <a:latin typeface="Arial"/>
              </a:rPr>
              <a:t>then pattern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 that order, every time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PATTERNS, ONE TOPIC</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Same topic,</a:t>
            </a:r>
          </a:p>
          <a:p>
            <a:pPr algn="ctr"/>
            <a:r>
              <a:rPr sz="6000" b="1">
                <a:solidFill>
                  <a:srgbClr val="FFFFFF"/>
                </a:solidFill>
                <a:latin typeface="Arial"/>
              </a:rPr>
              <a:t>different</a:t>
            </a:r>
          </a:p>
          <a:p>
            <a:pPr algn="ctr"/>
            <a:r>
              <a:rPr sz="6000" b="1">
                <a:solidFill>
                  <a:srgbClr val="FFFFFF"/>
                </a:solidFill>
                <a:latin typeface="Arial"/>
              </a:rPr>
              <a:t>purpose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Strength training: informative vs. persuasive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Does it</a:t>
            </a:r>
          </a:p>
          <a:p>
            <a:pPr algn="ctr"/>
            <a:r>
              <a:rPr sz="8000" b="1">
                <a:solidFill>
                  <a:srgbClr val="FFFFFF"/>
                </a:solidFill>
                <a:latin typeface="Arial"/>
              </a:rPr>
              <a:t>agree too</a:t>
            </a:r>
          </a:p>
          <a:p>
            <a:pPr algn="ctr"/>
            <a:r>
              <a:rPr sz="8000" b="1">
                <a:solidFill>
                  <a:srgbClr val="FFFFFF"/>
                </a:solidFill>
                <a:latin typeface="Arial"/>
              </a:rPr>
              <a:t>easily?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Ask it to check your pattern — then watch what it does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Build the</a:t>
            </a:r>
          </a:p>
          <a:p>
            <a:pPr algn="ctr"/>
            <a:r>
              <a:rPr sz="8000" b="1">
                <a:solidFill>
                  <a:srgbClr val="FFFFFF"/>
                </a:solidFill>
                <a:latin typeface="Arial"/>
              </a:rPr>
              <a:t>body first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5 · Quiz 5 · Discussion 5 · Assignment 5 · Workshop 5</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outlining — turning the pattern into a preparation outline and a speaking outline</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Pieces vs.</a:t>
            </a:r>
          </a:p>
          <a:p>
            <a:pPr algn="ctr"/>
            <a:r>
              <a:rPr sz="8000" b="1">
                <a:solidFill>
                  <a:srgbClr val="FFFFFF"/>
                </a:solidFill>
                <a:latin typeface="Arial"/>
              </a:rPr>
              <a:t>a picture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Organization turns information into a message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THREE PARTS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Introduction</a:t>
            </a:r>
          </a:p>
          <a:p>
            <a:pPr algn="ctr"/>
            <a:r>
              <a:rPr sz="6000" b="1">
                <a:solidFill>
                  <a:srgbClr val="FFFFFF"/>
                </a:solidFill>
                <a:latin typeface="Arial"/>
              </a:rPr>
              <a:t>Body</a:t>
            </a:r>
          </a:p>
          <a:p>
            <a:pPr algn="ctr"/>
            <a:r>
              <a:rPr sz="6000" b="1">
                <a:solidFill>
                  <a:srgbClr val="FFFFFF"/>
                </a:solidFill>
                <a:latin typeface="Arial"/>
              </a:rPr>
              <a:t>Conclusion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Build the body FIRST — always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MAIN POINTS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Distinct.</a:t>
            </a:r>
          </a:p>
          <a:p>
            <a:pPr algn="ctr"/>
            <a:r>
              <a:rPr sz="8000" b="1">
                <a:solidFill>
                  <a:srgbClr val="FFFFFF"/>
                </a:solidFill>
                <a:latin typeface="Arial"/>
              </a:rPr>
              <a:t>Balanced.</a:t>
            </a:r>
          </a:p>
          <a:p>
            <a:pPr algn="ctr"/>
            <a:r>
              <a:rPr sz="8000" b="1">
                <a:solidFill>
                  <a:srgbClr val="FFFFFF"/>
                </a:solidFill>
                <a:latin typeface="Arial"/>
              </a:rPr>
              <a:t>Parallel.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2–5 main points — 3 is the sweet spot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SIX PATTERNS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Six logics.</a:t>
            </a:r>
          </a:p>
          <a:p>
            <a:pPr algn="ctr"/>
            <a:r>
              <a:rPr sz="6000" b="1">
                <a:solidFill>
                  <a:srgbClr val="FFFFFF"/>
                </a:solidFill>
                <a:latin typeface="Arial"/>
              </a:rPr>
              <a:t>One fits</a:t>
            </a:r>
          </a:p>
          <a:p>
            <a:pPr algn="ctr"/>
            <a:r>
              <a:rPr sz="6000" b="1">
                <a:solidFill>
                  <a:srgbClr val="FFFFFF"/>
                </a:solidFill>
                <a:latin typeface="Arial"/>
              </a:rPr>
              <a:t>your purpose.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Chronological · Spatial · Topical · Causal · Problem-Solution · Monroe's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CHRONOLOGICAL / SPATIAL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Time order</a:t>
            </a:r>
          </a:p>
          <a:p>
            <a:pPr algn="ctr"/>
            <a:r>
              <a:rPr sz="8000" b="1">
                <a:solidFill>
                  <a:srgbClr val="FFFFFF"/>
                </a:solidFill>
                <a:latin typeface="Arial"/>
              </a:rPr>
              <a:t>or place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Chrono = sequence matters · Spatial = layout matters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TOPICAL / CAUSAL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Categories</a:t>
            </a:r>
          </a:p>
          <a:p>
            <a:pPr algn="ctr"/>
            <a:r>
              <a:rPr sz="8000" b="1">
                <a:solidFill>
                  <a:srgbClr val="FFFFFF"/>
                </a:solidFill>
                <a:latin typeface="Arial"/>
              </a:rPr>
              <a:t>or causes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Topical = parallel types · Causal = why it happens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PROBLEM-SOLUTION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problem.</a:t>
            </a:r>
          </a:p>
          <a:p>
            <a:pPr algn="ctr"/>
            <a:r>
              <a:rPr sz="6000" b="1">
                <a:solidFill>
                  <a:srgbClr val="FFFFFF"/>
                </a:solidFill>
                <a:latin typeface="Arial"/>
              </a:rPr>
              <a:t>The fix.</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parts: here is the problem, here is the solution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MONROE'S MOTIVATED SEQUENCE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Five steps</a:t>
            </a:r>
          </a:p>
          <a:p>
            <a:pPr algn="ctr"/>
            <a:r>
              <a:rPr sz="8000" b="1">
                <a:solidFill>
                  <a:srgbClr val="FFFFFF"/>
                </a:solidFill>
                <a:latin typeface="Arial"/>
              </a:rPr>
              <a:t>to action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Attention · Need · Satisfaction · Visualization · Action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