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6. Last week we organized the speech: introduction, body, conclusion, and the organizational patterns. This week we put that structure on paper — in two very different ways for two very different jobs. Big question on the board: How do I get my organized speech plan onto paper in a way that helps me deliver it, instead of trapping me in a script? By Friday you will distinguish a preparation outline from a speaking outline, apply the four outlining rules, place the four connective devices, and convert a preparation outline to a keyword speaking outline you can actually deliver from.</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side-by-side model. Topic: three strategies for eating well on a tight budget. The preparation outline shows full sentences for every main point, sub-point, transition, and introduction. The speaking outline strips it to five note cards. Intro card: Hook — four days eleven dollars / Thesis — sales batch storage / Preview — 1st 2nd 3rd. Main point I card: planning around sales / A: flexible plan plus loss-leaders / B: grocery app weekly ads. Main point II card: batch cooking / A: grains plus protein, one session many meals / B: portioned containers. Main point III card: smart storage / A: FIFO method / B: produce tips. Conclusion card: sum 1-2-3 / Clincher: one habit, start Sunday. Land the lesson: look at what was cut. All the complete sentences are gone. The logic and the detail live in your preparation and your practice, not in what you read at the lectern. The card is a trigger; you supply the rest.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Connectives are devices that link parts of a speech and guide the audience. Four types, four different jobs. First: TRANSITION — signals the move from one main point to the next. References both what you just covered and what is coming. Example: Now that I have covered the causes, let us turn to the solutions. Written between main points in the outline and labeled as Transition. Second: SIGNPOST — a quick numbered or positional marker. First, second, my third point, most importantly, finally. Tells the audience where they are without a full bridge. Third: INTERNAL PREVIEW — a mini-preview inside a main point, before the sub-points. Example: Under this first strategy, I will cover two things: the meal-plan approach and the app that makes it easy. Used in complex, multi-part sections. Fourth: INTERNAL SUMMARY — a brief recap of what was just covered inside a section, before the transition. Example: So the first strategy — planning around sales — comes down to a flexible plan and one free app.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common connectives mix-up: treating transitions and signposts as the same thing. They are different. A TRANSITION is a full bridge: it references the section just finished AND the one coming. Now that we have seen the causes, let us look at solutions — that names both sides. A SIGNPOST is a quick marker: Second, let us look at the economic impact. Just tells you where you are; does not reference the previous section. They often appear together. A transition can contain a signpost: Now that we have seen the causes (transition reference) — my second point is solutions (signpost). Memory hook: transition equals the bridge; signpost equals the mile marker. Internal preview equals the map of what is coming. Internal summary equals the map of what you just covered.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Oral citations go into the preparation outline at the exact point where the evidence is cited. Format: According to author or organization, their qualification, in year, finding. In the speaking outline, the citation is stripped to a keyword cue: Sleep Foundation 2023, 40 percent. The fabrication risk this week: students are often drafting their preparation outline and want a statistic, so they ask a chatbot and paste whatever the chatbot says without checking. That is a fabricated statistic in a speech, which is an ethics violation. The rule: if a number or attribution is going in your preparation outline, you verified it at the original source. The chatbot is a starting point for finding sources, not a source itself. If you find a claim in your outline with no citation noted, that is a red flag — you have not yet found a real source for it.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you paste your outline into a chatbot and ask for feedback, it will almost certainly say: Great outline, your points are clear and well organized. That is empty. What specific, rule-based feedback on an outline actually looks like: Your sub-point I-A has no matching I-B — division rule violation. Your main points are at different levels of generality — coordination issue. Your transition between II and III references II but not III — that is a half-transition. Push your chatbot to be that specific. Then check its critique against the actual rules. Also: if the chatbot suggests a statistic for your outline, do not use it without verifying at the original source. Chatbots fabricate plausible-sounding statistics regularly — and this week, statistics go directly into the preparation outline, which goes to the instructor.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Convert Drill is the Workshop this week. Take a preparation outline — yours from the assignment, or the provided one — and build five keyword note cards from it. Then record yourself delivering from the cards. The recording is the evidence: I spoke, I did not read. The drill forces you to trust your preparation. If you record yourself and you are still reading full sentences off the card — the cards are not stripped enough yet. Glance at the card, look up at the camera, speak. That rhythm is what extemporaneous delivery feels like. The whole rehearsal loop: draft keywords, record, watch, note one thing to fix, record again. That is the loop you will use for every speech for the rest of the course.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everything this week serves the same goal — get your organized speech plan onto paper correctly, and then strip it down to the keywords that let you speak instead of read. The week's graded work: Lecture Tutorial 6 (coordination, subordination, division, parallelism, connectives, oral citations with your approved chatbot), Quiz 6, Discussion 6 (manuscript vs. keywords), Assignment 6 (preparation outline task), and Workshop 6 (the Convert Drill — build the outline, strip it, record from keywords). Two weeks until the midterm — your outlining skills are the scaffold everything else rests on. Tease next week: now that you have a well-organized, correctly outlined speech, we turn to the words inside it — language and style, the part that makes your speech vivid and memorable.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this on the board before anyone sits down. I. There are three reasons to eat more vegetables. A. Vegetables provide important nutrients. (And nothing else at the A-B level.) Ask: what is wrong here? The outline looks like an outline. Then reveal: you cannot have an A without a B. That is the division rule, and it is the most common structural error in speeches. An argument with a lone sub-point is either an argument that was not really divided, or one where the second half was forgotten. The whole point of outlining is to make those gaps visible before you stand up.</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There are two kinds of outlines at two different stages. First: the preparation outline — also called the working outline or full-sentence outline. Written in complete sentences throughout. Contains every main point, sub-point, transition, and internal connective written out in full. Includes oral citations at the point where evidence appears. Purpose: planning, checking logic, getting feedback. NEVER taken to the lectern — because if you have a full script in hand, you will read it. Second: the speaking outline — also called the keyword outline or delivery outline. Stripped down to keywords and short phrases only. Fits on note cards, one per speech section. Purpose: your guide at the lectern for extemporaneous delivery — prepared and practiced, but conversational, not read. The analogy: the preparation outline is your architectural blueprint, every beam labeled, used to build the house. The speaking outline is the punch list you carry on the job site, just enough to keep you on track.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common Week 6 mistake: I will just bring my preparation outline to the lectern so I do not forget anything. That is how you end up reading to the audience instead of speaking to them. The audience can tell. You lose eye contact, your pace becomes flat, and the connection breaks. The whole point of the preparation outline is to do your thinking BEFORE the speech. The speaking outline trusts that thinking so you can talk, not read. Misconception: the preparation outline is a safety net. Cure: it is a trap. Build the speaking outline, practice until the keywords trigger the full ideas, and leave the full sentences behind.</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rules, each serving a different logical purpose. We will go through each one with an example. The rules are not arbitrary formatting requirements — each one exists because audiences following a speech need clear, equal, supported, and consistent structure to track what is being said.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Coordination: items at the SAME level of the outline have the same weight and importance. Roman numerals are main points — they must all be equally central to the thesis. Capital letters are sub-points at the same level under a main point — they must be equal to each other. Flawed example: I. Campus parking is difficult. II. The coffee shop in the student union is good. III. Solutions to parking. Main point II is completely off-topic and at the wrong level of importance — coordination violation. Fixed: I. Campus parking is severely limited. II. The current situation harms students and staff. III. Two specific solutions would solve the problem. All three are about the same issue at the same level.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Subordination: a sub-point must support, explain, or prove the point directly above it. Quick test: does the main point hold BECAUSE OF this sub-point? If not, the sub-point is in the wrong place. Flawed: I. Sleep deprivation affects students' performance. A. Many students enjoy late-night socializing on weekends. Sub-point A is a cause of the problem, not evidence that the problem exists — subordination violation. Fixed: I. Sleep deprivation affects academic performance. A. Sleep-deprived students score lower on tests. B. Poor sleep impairs concentration and memory. Now A and B both support I directly.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Division: if you divide a point into sub-points, you MUST have at least two sub-points. An A requires a B. A 1 requires a 2. If you only have one sub-point at a level, two options: fold it back into the main point above (it is really just a continuation of the main point), or find a genuine second sub-point. Think of division like cutting something in half: if you cut, you get two pieces. If you only have one piece, nothing was cut — you did not need to divide. This is the most commonly broken outlining rule. Check every level of your outline before you submit or deliver.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Parallelism: items at the same level must be phrased in grammatically similar form. If main point I is a noun phrase, II and III should also be noun phrases. If sub-points are sentences starting with a verb, they should all start with a verb. Flawed: I. The history of urban farming (noun phrase). II. Benefits to urban communities are clear (sentence). III. How you can start urban farming (question fragment). Fixed: I. The history of urban farming. II. The benefits of urban farming to urban communities. III. The steps for starting an urban farming project. All noun phrases now — parallel. Parallelism creates rhythm and symmetry. An audience feels it even when they cannot name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6</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Outlining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outlines, four rules, four road signs</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MODEL SPEECH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Preparation outline</a:t>
            </a:r>
          </a:p>
          <a:p>
            <a:pPr algn="ctr"/>
            <a:r>
              <a:rPr sz="4600" b="1">
                <a:solidFill>
                  <a:srgbClr val="FFFFFF"/>
                </a:solidFill>
                <a:latin typeface="Arial"/>
              </a:rPr>
              <a:t>vs. speaking outline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same speech, two documents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CONNECTIVES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The four</a:t>
            </a:r>
          </a:p>
          <a:p>
            <a:pPr algn="ctr"/>
            <a:r>
              <a:rPr sz="8000" b="1">
                <a:solidFill>
                  <a:srgbClr val="FFFFFF"/>
                </a:solidFill>
                <a:latin typeface="Arial"/>
              </a:rPr>
              <a:t>road signs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Transition · Signpost · Internal preview · Internal summary</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TRANSITION VS. SIGNPOST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Bridge</a:t>
            </a:r>
          </a:p>
          <a:p>
            <a:pPr algn="ctr"/>
            <a:r>
              <a:rPr sz="8000" b="1">
                <a:solidFill>
                  <a:srgbClr val="FFFFFF"/>
                </a:solidFill>
                <a:latin typeface="Arial"/>
              </a:rPr>
              <a:t>vs. marker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most commonly confused pair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ORAL CITATIONS IN THE OUTLINE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At the point</a:t>
            </a:r>
          </a:p>
          <a:p>
            <a:pPr algn="ctr"/>
            <a:r>
              <a:rPr sz="6000" b="1">
                <a:solidFill>
                  <a:srgbClr val="FFFFFF"/>
                </a:solidFill>
                <a:latin typeface="Arial"/>
              </a:rPr>
              <a:t>of use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Source + qualification + date + finding</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Push for</a:t>
            </a:r>
          </a:p>
          <a:p>
            <a:pPr algn="ctr"/>
            <a:r>
              <a:rPr sz="6000" b="1">
                <a:solidFill>
                  <a:srgbClr val="FFFFFF"/>
                </a:solidFill>
                <a:latin typeface="Arial"/>
              </a:rPr>
              <a:t>specific rules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Catch the empty praise on your outline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CONVERT DRILL</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Preparation</a:t>
            </a:r>
          </a:p>
          <a:p>
            <a:pPr algn="ctr"/>
            <a:r>
              <a:rPr sz="6000" b="1">
                <a:solidFill>
                  <a:srgbClr val="FFFFFF"/>
                </a:solidFill>
                <a:latin typeface="Arial"/>
              </a:rPr>
              <a:t>→ Speaking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Strip it down, then record yourself from keywords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Plan it. Strip it.</a:t>
            </a:r>
          </a:p>
          <a:p>
            <a:pPr algn="ctr"/>
            <a:r>
              <a:rPr sz="4600" b="1">
                <a:solidFill>
                  <a:srgbClr val="FFFFFF"/>
                </a:solidFill>
                <a:latin typeface="Arial"/>
              </a:rPr>
              <a:t>Speak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6 · Quiz 6 · Discussion 6 · Assignment 6 · Workshop 6</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language and style — the words that carry the speech</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What's wrong</a:t>
            </a:r>
          </a:p>
          <a:p>
            <a:pPr algn="ctr"/>
            <a:r>
              <a:rPr sz="6000" b="1">
                <a:solidFill>
                  <a:srgbClr val="FFFFFF"/>
                </a:solidFill>
                <a:latin typeface="Arial"/>
              </a:rPr>
              <a:t>with this?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I. Three reasons… A. First reason. (no B)</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TWO OUTLINES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One to plan,</a:t>
            </a:r>
          </a:p>
          <a:p>
            <a:pPr algn="ctr"/>
            <a:r>
              <a:rPr sz="6000" b="1">
                <a:solidFill>
                  <a:srgbClr val="FFFFFF"/>
                </a:solidFill>
                <a:latin typeface="Arial"/>
              </a:rPr>
              <a:t>one to speak</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Preparation outline vs. speaking outline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BIG MISTAKE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Never read</a:t>
            </a:r>
          </a:p>
          <a:p>
            <a:pPr algn="ctr"/>
            <a:r>
              <a:rPr sz="6000" b="1">
                <a:solidFill>
                  <a:srgbClr val="FFFFFF"/>
                </a:solidFill>
                <a:latin typeface="Arial"/>
              </a:rPr>
              <a:t>the full outline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Bring keywords. Speak. Don't read.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FOUR RULES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Coordination</a:t>
            </a:r>
          </a:p>
          <a:p>
            <a:pPr algn="ctr"/>
            <a:r>
              <a:rPr sz="6000" b="1">
                <a:solidFill>
                  <a:srgbClr val="FFFFFF"/>
                </a:solidFill>
                <a:latin typeface="Arial"/>
              </a:rPr>
              <a:t>Subordination</a:t>
            </a:r>
          </a:p>
          <a:p>
            <a:pPr algn="ctr"/>
            <a:r>
              <a:rPr sz="6000" b="1">
                <a:solidFill>
                  <a:srgbClr val="FFFFFF"/>
                </a:solidFill>
                <a:latin typeface="Arial"/>
              </a:rPr>
              <a:t>Division</a:t>
            </a:r>
          </a:p>
          <a:p>
            <a:pPr algn="ctr"/>
            <a:r>
              <a:rPr sz="6000" b="1">
                <a:solidFill>
                  <a:srgbClr val="FFFFFF"/>
                </a:solidFill>
                <a:latin typeface="Arial"/>
              </a:rPr>
              <a:t>Parallelism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rules that make an outline logically correct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RULE 1 — COORDINATION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Equal weight</a:t>
            </a:r>
          </a:p>
          <a:p>
            <a:pPr algn="ctr"/>
            <a:r>
              <a:rPr sz="6000" b="1">
                <a:solidFill>
                  <a:srgbClr val="FFFFFF"/>
                </a:solidFill>
                <a:latin typeface="Arial"/>
              </a:rPr>
              <a:t>at each level</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Main points must all relate to the thesis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RULE 2 — SUBORDINATION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Sub-points</a:t>
            </a:r>
          </a:p>
          <a:p>
            <a:pPr algn="ctr"/>
            <a:r>
              <a:rPr sz="4600" b="1">
                <a:solidFill>
                  <a:srgbClr val="FFFFFF"/>
                </a:solidFill>
                <a:latin typeface="Arial"/>
              </a:rPr>
              <a:t>prove the point above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The 'because' test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RULE 3 — DIVISION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A needs B</a:t>
            </a:r>
          </a:p>
          <a:p>
            <a:pPr algn="ctr"/>
            <a:r>
              <a:rPr sz="8000" b="1">
                <a:solidFill>
                  <a:srgbClr val="FFFFFF"/>
                </a:solidFill>
                <a:latin typeface="Arial"/>
              </a:rPr>
              <a:t>1 needs 2</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 lone sub-point at any level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RULE 4 — PARALLELISM</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Same level,</a:t>
            </a:r>
          </a:p>
          <a:p>
            <a:pPr algn="ctr"/>
            <a:r>
              <a:rPr sz="6000" b="1">
                <a:solidFill>
                  <a:srgbClr val="FFFFFF"/>
                </a:solidFill>
                <a:latin typeface="Arial"/>
              </a:rPr>
              <a:t>same form</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Noun phrases match noun phrases; sentences match sentences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