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 the last concept week before the midterm. This week we zoom in on language: not grammar, but the real question of which words work in a spoken speech and which ones do not. The week's big question is: how do I choose words that a listener can follow in real time and that stick after the speech ends? By Friday you will distinguish oral from written style, apply the three qualities of effective language, identify and name six rhetorical devices, explain denotative versus connotative meaning, and revise a flat passage for oral style.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Appropriateness means the language fits. Fits the audience: a campus crowd versus a board of directors; an expert audience versus a general one. Fits the occasion: a eulogy versus a campaign rally versus a freshman orientation. Fits the topic: technical explanation versus personal narrative versus policy proposal. Fits the speaker: language you can deliver authentically, that sounds like you. Language that is technically clear and vivid can still land wrong if it is mismatched to any of these four. Register: most campus public-speaking contexts aim for professional-conversational, not stiff, not sloppy. Misconception to cure: being appropriate means being boring. NO. Appropriate means calibrated. A vivid, energetic speech can still be appropriate.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framing: inclusive language is a question of clarity and respect, not of political ideology. Three principles. One: people-first language when referring to disabilities or conditions. A student with dyslexia rather than a dyslexic student — the person comes before the label. Two: unbiased language — avoid stereotypical assumptions embedded in language. The test: does this word fairly represent the person or group, or does it carry a load of assumptions? Three: up-to-date language — communities name themselves; an outdated term signals inattentiveness to the audience. This is the audience-centered practical frame: what serves the audience's understanding and dignity is what the speaker chooses. Not a rule book. A speaker skill.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word has two layers of meaning. Denotative meaning: the literal, dictionary definition. Politician denotes a person who holds or seeks public office. Connotative meaning: the emotional associations and feelings a word carries. Politician versus public servant versus career politician versus elected official: same denotation, very different connotations. Why it matters for speakers: connotation carries the freight. A word choice can load an argument before the logic even starts. She is passionate versus she is emotional: same behavior, wildly different implications. Using strong negative connotations to trigger an audience reaction without honest evidence crosses from vividness into manipulation — the hook into this week's discussion. Memory hook: denotation is the dictionary; connotation is the history the word has been through.</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model-speech moment for Session 2: a full before-and-after rewrite applying all three qualities at once. Flat passage: There are many challenges faced by first-year college students when it comes to the management of their time and academic responsibilities. Step one, clarity: First-year students are often overwhelmed — not because they are unprepared, but because college time works differently than anything they have managed before. Step two, add vividness with parallelism: No one tells you the assignments stack. No one tells you the due dates do not care about each other. No one tells you Sunday night will always arrive faster than Friday afternoon. Step three, appropriateness check: appropriate for a freshman orientation speech yes; for a board report no. Ask the room: read both aloud. Which would you rather listen to?</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an approved chatbot to rewrite a passage for oral style. Then judge its output. Chatbots often produce language that sounds sophisticated to a reader but is still too complex for a listener: long embedded clauses, abstract nouns, no parallelism or repetition. Push it: is a listener going to be able to follow this on the first pass? Notice whether it can be concrete about oral-style principles or whether it just says conversational and engaging without saying what that means. The skill all term: the tool drafts, you judge. This week you judge whether the revision actually sounds like a speech or like a fancier essay.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technology workflow for language this week. One: draft a passage in writing — it will feel formal, that is normal. Two: read it aloud. Wherever you stumble, that sentence needs rewriting. Three: apply the three qualities: Is every word clear? Is there one vivid device? Does the register fit the audience and occasion? Four: read the revised version aloud again. Trust your ear. This is the rehearsal loop applied to language: draft → speak → notice → fix. It is the same instinct as the delivery rehearsal loop, just applied earlier in the process.</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 week since Week 1 we have been building the speech from the ground up — topic, research, organization, outlining. This week we upgraded the words. That is the whole arc through the midterm. The week's graded work: Lecture Tutorial 7 (oral style, the three qualities, the six devices, denotative versus connotative), Speech Workshop 7 (Language Drill — revise a flat passage, read aloud, self-assess), Quiz 7, Discussion 7 (inclusive language: respect, clarity, or constraint?), and Assignment 7 (Rewrite for Oral Style). Tease next week: next week is midterm review — use the Week 8 study guide to map Weeks 1 through 7 together and look for the patterns. The midterm covers everything from the communication process through language and style this week.</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both aloud and let the room react. Version A: Allocating adequate temporal resources to the execution of preparatory activities prior to delivering your presentation is a practice that contributes positively to outcomes. Version B: Prepare. Practice. Then prepare again. The speakers who look calm are the ones who did the work. Both say the same thing. Ask the class: what is different? The second one is written for a LISTENER, not a reader. That is the whole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listener cannot go back and re-read. That single fact drives every feature of oral style. Oral style: shorter sentences, one idea each; more repetition, listeners need key ideas reinforced; heavy signposting, here is my first point, let me pause there; first and second person pronouns, I will show you; familiar and concrete vocabulary; built-in rhythm through sentence structure and devices. Written style: longer complex sentences; sparse repetition because readers remember; formal register; third person. Memory hook: if you could publish it in a journal article, it probably needs to be shorter for a speech.</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Clarity means the audience understands exactly what you mean without re-listening. Four clarity killers. One: abstract words. Making things better for the community becomes getting the pothole on Oak Street fixed by October. Concrete means a listener can picture it. Two: jargon. Technical vocabulary the audience does not share. Context determines jargon; distal femoral fracture is clear to a nursing class, jargon to a general audience. Three: long sentences. A 45-word sentence with three subordinate clauses falls apart in a speech. One idea per sentence. Four: vague quantifiers. A lot of people means nothing; one in four people is concrete. Misconception to cure: big words sound more credible. NO. Clarity signals confidence. Jargon signals you have not tested whether your audience can follow you.</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model-speech moment. Before: Stakeholder engagement in the facilitation of collaborative learning environments has been demonstrated to contribute to improved academic performance metrics across diverse student populations. After: When students learn WITH each other — not just beside each other — they do better in class. That is what the research keeps finding. Ask the class: what specifically changed? Long sentences became short. Abstract nouns became verbs and people. Jargon was stripped. The phrase the research keeps finding replaces has been demonstrated. This is a light contrast slide on purpose; the majority of the deck stays deep blue.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Vividness is language that makes the audience feel or see something. It is the difference between he spoke quietly and he spoke as if the words might break. Clear language gets the message in; vivid language keeps it there. The six devices we cover this week: metaphor, simile, parallelism, anaphora, antithesis, and alliteration. We will define each one with a canonical example on the next slides.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Metaphor: a direct comparison that says one thing IS another, without like or as. Life is a journey. It maps one domain onto another and makes abstract ideas feel concrete. Simile: a comparison USING like or as. The argument was like a leaky boat — no matter how fast we bailed, we kept taking on water. A step less forceful than metaphor but very natural in conversation. The classic student confusion: simile and metaphor mean the same thing. NO. Both compare unlike things, but simile uses like or as and metaphor states the comparison directly. Metaphor is often more striking because the comparison is stated without softening.</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Parallelism: structuring two or more ideas in matching grammatical form. A great speaker knows the material, knows the audience, and knows when to stop. Makes ideas feel balanced and equally weighted. The canonical short phrase from JFK's Inaugural Address, ranked number 2 on the American Rhetoric Top 100 index: Ask not what your country can do for you — ask what you can do for your country. This is both antithesis AND parallelism; we will handle antithesis on the next slide. Anaphora: repeating a phrase at the BEGINNING of successive clauses or sentences. The canonical example is Martin Luther King Jr.'s repeated phrase I have a dream in his 1963 speech — name the device and link the archive; do NOT reproduce extended passages. The repetition builds rhythm and emotional momentum. Anaphora is a type of parallelism, but the specific defining feature is the beginning-repetition.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Antithesis: contrasting two opposing ideas in balanced phrases. The contrast gives both sides extra force. The canonical short phrase: Ask not what your country can do for you — ask what you can do for your country. That line is antithesis because it sets the two directions in opposition in a balanced structure. Alliteration: repetition of the same starting consonant sound in nearby words. Prepare, practice, perform. Creates rhythm; used sparingly it is memorable; overdone it sounds silly. Quick interaction: show three short sentences; students identify the device. Keep it fast and fun.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PUBLIC SPEAKING · COMM 1 · WEEK 7</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Language</a:t>
            </a:r>
          </a:p>
          <a:p>
            <a:pPr algn="ctr"/>
            <a:r>
              <a:rPr sz="8000" b="1">
                <a:solidFill>
                  <a:srgbClr val="FFFFFF"/>
                </a:solidFill>
                <a:latin typeface="Arial"/>
              </a:rPr>
              <a:t>&amp; Style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Clarity, vividness, and the words that stick</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Silver Oak University (fictional sample) · Prof. Marchetti · Fall 2026</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APPROPRIATENESS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Calibrated to</a:t>
            </a:r>
          </a:p>
          <a:p>
            <a:pPr algn="ctr"/>
            <a:r>
              <a:rPr sz="4600" b="1">
                <a:solidFill>
                  <a:srgbClr val="FFFFFF"/>
                </a:solidFill>
                <a:latin typeface="Arial"/>
              </a:rPr>
              <a:t>audience + occasion</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Audience · occasion · topic · speaker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ETHICAL + INCLUSIVE LANGUAGE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Audience-centered</a:t>
            </a:r>
          </a:p>
          <a:p>
            <a:pPr algn="ctr"/>
            <a:r>
              <a:rPr sz="4600" b="1">
                <a:solidFill>
                  <a:srgbClr val="FFFFFF"/>
                </a:solidFill>
                <a:latin typeface="Arial"/>
              </a:rPr>
              <a:t>accuracy + respect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People-first · unbiased · up-to-date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DENOTATIVE VS. CONNOTATIVE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Dictionary</a:t>
            </a:r>
          </a:p>
          <a:p>
            <a:pPr algn="ctr"/>
            <a:r>
              <a:rPr sz="6000" b="1">
                <a:solidFill>
                  <a:srgbClr val="FFFFFF"/>
                </a:solidFill>
                <a:latin typeface="Arial"/>
              </a:rPr>
              <a:t>vs. history</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Denotation = literal meaning · Connotation = emotional charge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THREE QUALITIES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Clarity</a:t>
            </a:r>
          </a:p>
          <a:p>
            <a:pPr algn="ctr"/>
            <a:r>
              <a:rPr sz="6000" b="1">
                <a:solidFill>
                  <a:srgbClr val="FFFFFF"/>
                </a:solidFill>
                <a:latin typeface="Arial"/>
              </a:rPr>
              <a:t>Vividness</a:t>
            </a:r>
          </a:p>
          <a:p>
            <a:pPr algn="ctr"/>
            <a:r>
              <a:rPr sz="6000" b="1">
                <a:solidFill>
                  <a:srgbClr val="FFFFFF"/>
                </a:solidFill>
                <a:latin typeface="Arial"/>
              </a:rPr>
              <a:t>Appropriateness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All three, working together</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AI-CRITIQUE MOMENT</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Does it pass</a:t>
            </a:r>
          </a:p>
          <a:p>
            <a:pPr algn="ctr"/>
            <a:r>
              <a:rPr sz="6000" b="1">
                <a:solidFill>
                  <a:srgbClr val="FFFFFF"/>
                </a:solidFill>
                <a:latin typeface="Arial"/>
              </a:rPr>
              <a:t>the ear test?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Chatbots write for readers, not listeners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THE REHEARSAL LOOP</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Draft it,</a:t>
            </a:r>
          </a:p>
          <a:p>
            <a:pPr algn="ctr"/>
            <a:r>
              <a:rPr sz="6000" b="1">
                <a:solidFill>
                  <a:srgbClr val="FFFFFF"/>
                </a:solidFill>
                <a:latin typeface="Arial"/>
              </a:rPr>
              <a:t>then say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Read aloud — stumble = rewrite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21844"/>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THIS WEEK'S WORK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Revise it,</a:t>
            </a:r>
          </a:p>
          <a:p>
            <a:pPr algn="ctr"/>
            <a:r>
              <a:rPr sz="6000" b="1">
                <a:solidFill>
                  <a:srgbClr val="FFFFFF"/>
                </a:solidFill>
                <a:latin typeface="Arial"/>
              </a:rPr>
              <a:t>then say it</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Tutorial 7 · Workshop 7 · Quiz 7 · Discussion 7 · Assignment 7</a:t>
            </a:r>
          </a:p>
        </p:txBody>
      </p:sp>
      <p:sp>
        <p:nvSpPr>
          <p:cNvPr id="5" name="TextBox 4"/>
          <p:cNvSpPr txBox="1"/>
          <p:nvPr/>
        </p:nvSpPr>
        <p:spPr>
          <a:xfrm>
            <a:off x="914400" y="5806440"/>
            <a:ext cx="10360152" cy="548640"/>
          </a:xfrm>
          <a:prstGeom prst="rect">
            <a:avLst/>
          </a:prstGeom>
          <a:noFill/>
        </p:spPr>
        <p:txBody>
          <a:bodyPr wrap="square" anchor="ctr">
            <a:spAutoFit/>
          </a:bodyPr>
          <a:lstStyle/>
          <a:p>
            <a:pPr algn="ctr"/>
            <a:r>
              <a:rPr sz="1100" b="0">
                <a:solidFill>
                  <a:srgbClr val="6A74A8"/>
                </a:solidFill>
                <a:latin typeface="Arial"/>
              </a:rPr>
              <a:t>Next week: Midterm review — Weeks 1 through 7</a:t>
            </a:r>
          </a:p>
        </p:txBody>
      </p:sp>
      <p:sp>
        <p:nvSpPr>
          <p:cNvPr id="6" name="TextBox 5"/>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HOOK</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Which one</a:t>
            </a:r>
          </a:p>
          <a:p>
            <a:pPr algn="ctr"/>
            <a:r>
              <a:rPr sz="4600" b="1">
                <a:solidFill>
                  <a:srgbClr val="FFFFFF"/>
                </a:solidFill>
                <a:latin typeface="Arial"/>
              </a:rPr>
              <a:t>would you listen to?</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Two sentences — same content, different language</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ORAL VS. WRITTEN STYLE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Built for</a:t>
            </a:r>
          </a:p>
          <a:p>
            <a:pPr algn="ctr"/>
            <a:r>
              <a:rPr sz="8000" b="1">
                <a:solidFill>
                  <a:srgbClr val="FFFFFF"/>
                </a:solidFill>
                <a:latin typeface="Arial"/>
              </a:rPr>
              <a:t>a listener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Shorter · more repetition · signposted · personal</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CLARITY</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Understood</a:t>
            </a:r>
          </a:p>
          <a:p>
            <a:pPr algn="ctr"/>
            <a:r>
              <a:rPr sz="6000" b="1">
                <a:solidFill>
                  <a:srgbClr val="FFFFFF"/>
                </a:solidFill>
                <a:latin typeface="Arial"/>
              </a:rPr>
              <a:t>on first pass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Four clarity killers — and their cures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6FB"/>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6A74A8"/>
                </a:solidFill>
                <a:latin typeface="Arial"/>
              </a:rPr>
              <a:t>CLARITY — BEFORE / AFTER</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1E2761"/>
                </a:solidFill>
                <a:latin typeface="Arial"/>
              </a:rPr>
              <a:t>Rewrite</a:t>
            </a:r>
          </a:p>
          <a:p>
            <a:pPr algn="ctr"/>
            <a:r>
              <a:rPr sz="8000" b="1">
                <a:solidFill>
                  <a:srgbClr val="1E2761"/>
                </a:solidFill>
                <a:latin typeface="Arial"/>
              </a:rPr>
              <a:t>it live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6A74A8"/>
                </a:solidFill>
                <a:latin typeface="Arial"/>
              </a:rPr>
              <a:t>Abstract → concrete · jargon stripped · sentences short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6A74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VIVIDNESS</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4600" b="1">
                <a:solidFill>
                  <a:srgbClr val="FFFFFF"/>
                </a:solidFill>
                <a:latin typeface="Arial"/>
              </a:rPr>
              <a:t>Language they</a:t>
            </a:r>
          </a:p>
          <a:p>
            <a:pPr algn="ctr"/>
            <a:r>
              <a:rPr sz="4600" b="1">
                <a:solidFill>
                  <a:srgbClr val="FFFFFF"/>
                </a:solidFill>
                <a:latin typeface="Arial"/>
              </a:rPr>
              <a:t>feel, not just hear</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Metaphor · simile · parallelism · anaphora · antithesis · alliteration</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METAPHOR + SIMILE</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8000" b="1">
                <a:solidFill>
                  <a:srgbClr val="FFFFFF"/>
                </a:solidFill>
                <a:latin typeface="Arial"/>
              </a:rPr>
              <a:t>Direct vs.</a:t>
            </a:r>
          </a:p>
          <a:p>
            <a:pPr algn="ctr"/>
            <a:r>
              <a:rPr sz="8000" b="1">
                <a:solidFill>
                  <a:srgbClr val="FFFFFF"/>
                </a:solidFill>
                <a:latin typeface="Arial"/>
              </a:rPr>
              <a:t>like-or-as</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Metaphor = IS · Simile = LIKE or AS</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PARALLELISM + ANAPHORA</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Matching form</a:t>
            </a:r>
          </a:p>
          <a:p>
            <a:pPr algn="ctr"/>
            <a:r>
              <a:rPr sz="6000" b="1">
                <a:solidFill>
                  <a:srgbClr val="FFFFFF"/>
                </a:solidFill>
                <a:latin typeface="Arial"/>
              </a:rPr>
              <a:t>Repeated opening</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Parallelism = matching structure · Anaphora = repeated start</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548640" y="640080"/>
            <a:ext cx="11091672" cy="548640"/>
          </a:xfrm>
          <a:prstGeom prst="rect">
            <a:avLst/>
          </a:prstGeom>
          <a:noFill/>
        </p:spPr>
        <p:txBody>
          <a:bodyPr wrap="square" anchor="ctr">
            <a:spAutoFit/>
          </a:bodyPr>
          <a:lstStyle/>
          <a:p>
            <a:pPr algn="ctr"/>
            <a:r>
              <a:rPr sz="1500" b="1">
                <a:solidFill>
                  <a:srgbClr val="CADCFC"/>
                </a:solidFill>
                <a:latin typeface="Arial"/>
              </a:rPr>
              <a:t>ANTITHESIS + ALLITERATION</a:t>
            </a:r>
          </a:p>
        </p:txBody>
      </p:sp>
      <p:sp>
        <p:nvSpPr>
          <p:cNvPr id="3" name="TextBox 2"/>
          <p:cNvSpPr txBox="1"/>
          <p:nvPr/>
        </p:nvSpPr>
        <p:spPr>
          <a:xfrm>
            <a:off x="548640" y="2011680"/>
            <a:ext cx="11091672" cy="2651760"/>
          </a:xfrm>
          <a:prstGeom prst="rect">
            <a:avLst/>
          </a:prstGeom>
          <a:noFill/>
        </p:spPr>
        <p:txBody>
          <a:bodyPr wrap="square" anchor="ctr">
            <a:spAutoFit/>
          </a:bodyPr>
          <a:lstStyle/>
          <a:p>
            <a:pPr algn="ctr"/>
            <a:r>
              <a:rPr sz="6000" b="1">
                <a:solidFill>
                  <a:srgbClr val="FFFFFF"/>
                </a:solidFill>
                <a:latin typeface="Arial"/>
              </a:rPr>
              <a:t>Contrast</a:t>
            </a:r>
          </a:p>
          <a:p>
            <a:pPr algn="ctr"/>
            <a:r>
              <a:rPr sz="6000" b="1">
                <a:solidFill>
                  <a:srgbClr val="FFFFFF"/>
                </a:solidFill>
                <a:latin typeface="Arial"/>
              </a:rPr>
              <a:t>and consonance</a:t>
            </a:r>
          </a:p>
        </p:txBody>
      </p:sp>
      <p:sp>
        <p:nvSpPr>
          <p:cNvPr id="4" name="TextBox 3"/>
          <p:cNvSpPr txBox="1"/>
          <p:nvPr/>
        </p:nvSpPr>
        <p:spPr>
          <a:xfrm>
            <a:off x="914400" y="4800600"/>
            <a:ext cx="10360152" cy="914400"/>
          </a:xfrm>
          <a:prstGeom prst="rect">
            <a:avLst/>
          </a:prstGeom>
          <a:noFill/>
        </p:spPr>
        <p:txBody>
          <a:bodyPr wrap="square" anchor="ctr">
            <a:spAutoFit/>
          </a:bodyPr>
          <a:lstStyle/>
          <a:p>
            <a:pPr algn="ctr"/>
            <a:r>
              <a:rPr sz="2100" b="0">
                <a:solidFill>
                  <a:srgbClr val="CADCFC"/>
                </a:solidFill>
                <a:latin typeface="Arial"/>
              </a:rPr>
              <a:t>Antithesis = opposing ideas balanced · Alliteration = same starting sound</a:t>
            </a:r>
          </a:p>
        </p:txBody>
      </p:sp>
      <p:sp>
        <p:nvSpPr>
          <p:cNvPr id="5" name="TextBox 4"/>
          <p:cNvSpPr txBox="1"/>
          <p:nvPr/>
        </p:nvSpPr>
        <p:spPr>
          <a:xfrm>
            <a:off x="11155680" y="6309360"/>
            <a:ext cx="822960" cy="365760"/>
          </a:xfrm>
          <a:prstGeom prst="rect">
            <a:avLst/>
          </a:prstGeom>
          <a:noFill/>
        </p:spPr>
        <p:txBody>
          <a:bodyPr wrap="square" anchor="ctr">
            <a:spAutoFit/>
          </a:bodyPr>
          <a:lstStyle/>
          <a:p>
            <a:pPr algn="r"/>
            <a:r>
              <a:rPr sz="1200" b="0">
                <a:solidFill>
                  <a:srgbClr val="9AA6D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