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8 — the midterm review week. Everything we've covered is a chain: communication process → listening → audience analysis → topic/purpose/thesis → research/citation → organizing → outlining → language and style. The midterm tests whether you can apply these concepts to described situations, not just recite definitions. This deck walks the arc in order and highlights the highest-yield confusion zones. Big question for the week: What do I genuinely know, and where are the gaps I need to shore up before Sunday?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Quick matching drill — do this with the class as call-and-response. A how-to speech on making sourdough bread: CHRONOLOGICAL (steps in order). A speech on why campus bike routes are needed: PROBLEM-SOLUTION (or Monroe's if it ends in a call to action — the test is whether step 5 is an action call). A talk about the three main regions of the brain: TOPICAL (three distinct categories). A speech on how drought causes food-price increases: CAUSAL. A persuasive speech ending in 'sign the petition now': MONROE'S MOTIVATED SEQUENCE. Memory tool for Monroe's five steps: A-N-S-V-A. Attention, Need, Satisfaction, Visualization, Action.</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outlines, two jobs. PREPARATION or FULL-SENTENCE outline: complete sentences, shows full structure and evidence, submitted to the instructor, does NOT go to the lectern. SPEAKING or KEYWORD outline: brief cues and keywords, goes to the lectern, not a script. The four rules: COORDINATION — equal logical weight at the same level (I, II, III are all main points under the same thesis); SUBORDINATION — sub-points support the point above them (A and B are evidence for I); DIVISION — if you subdivide, you must have at least TWO sub-points (no lone A without a B); PARALLELISM — same grammatical form at the same level. The classic trap: the division rule says a lone A is a violation — either add a B or fold the content back up. If you find yourself with only one sub-point, re-examine whether it belongs as a separate item at all.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connective types. TRANSITION: a full bridge sentence that summarizes the point just made and introduces the next one. 'Now that we've seen how sleep deprivation impairs memory, let's turn to its impact on mood.' INTERNAL PREVIEW: announces the sub-points coming up inside a main point. 'In this section I'll cover two things: the research on REM sleep and the research on deep sleep.' INTERNAL SUMMARY: briefly restates what was just covered before moving on. SIGNPOST: a very short directional marker — 'first,' 'second,' 'finally,' 'most importantly.' The confusion is transition (full sentence, bridges sections) vs. signpost (a short word, marks position). Both are connectives; they serve different functions.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Oral style is different from written style: simpler sentences, more personal pronouns (you, we), shorter, more transitions and signposts, repetition (because listeners can't re-read). Three qualities of effective language: CLARITY (plain, concrete, familiar words; no unnecessary jargon); VIVIDNESS (imagery, sensory detail, rhetorical devices); APPROPRIATENESS (fits the audience, occasion, topic, and the speaker's authentic voice). The rhetorical devices to know: ANAPHORA (repetition of a phrase at the start of successive clauses — the device in King's repeated 'I have a dream' in the 1963 speech, linked at americanrhetoric.com); PARALLELISM (grammatically equivalent structures); ANTITHESIS (contrasting ideas in balanced parallel structure); METAPHOR (direct comparison without like or as); SIMILE (comparison with like or as); ALLITERATION (same initial sound). Denotative = dictionary meaning; connotative = emotional associations.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ten confusions most likely to appear as wrong-answer choices: 1. Message vs. channel — what vs. how. 2. Hearing (physiological) vs. listening (active cognitive process). 3. Critical vs. empathic listening — evaluating vs. supporting. 4. Specific purpose (infinitive phrase) vs. thesis (declarative sentence). 5. Expert vs. peer/lay testimony — qualified authority vs. personal account. 6. Oral citation formula — source plus qualification plus date, before the evidence. 7. Pattern matching — topical (categories, no single logic) vs. causal vs. problem-solution. 8. Preparation outline (full sentences, submitted) vs. speaking outline (keywords, at the lectern). 9. Division rule — no lone A; must have at least two sub-points. 10. Anaphora (same phrase at the start of successive clauses) vs. parallelism (equivalent grammatical structures).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Five strategy points for this exam. ONE: read each item twice and identify the concept it's testing before you look at the choices. TWO: for matching items — work the ones you're certain of first, eliminate, then match what's left. THREE: for select-all-that-apply — judge every option independently; don't stop at the first correct one. FOUR: for true/false — read the precise claim carefully; a statement that's only half true is false. FIVE: budget your time — 20 items in the window; flag hard ones and return rather than stalling. The exam is scenario-based: underline the cue words that tell you which concept is in play (was it time order? a cause-effect chain? within one role or between two roles?), then name the concept, then choose.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Week 8 sequence in order. ONE: review outline and these slides. TWO: study guide (M) — organized by week, with key terms, confusion cures, and self-check questions. Build your one-page concept sheet from it. THREE: exam-prep tutorial (N) — a supportive AI tutor that diagnoses your weak spots across all seven weeks and drills you where you need it; due Thursday Oct 22. FOUR: practice exam (O) — 20 fresh items, same blueprint, no shared questions with the real exam; sit it timed and closed-note. FIVE: midterm (L) — 20 items, 100 points, closed-book, no AI; due Sunday Oct 25. SIX: Discussion 8 — the midterm debrief, in dialogue with an AI chatbot; reflect on what worked, what the gaps were, and your plan for the second half. Initial post Friday Oct 23. Tease: after the midterm, the course opens up. Week 9 is delivery — vocal and physical performance. Everything you've been building in the outline becomes embodied. See you after the exam.</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Draw this on the board with the class: W1 Communication Process and Ethics / W2 Listening and Audience Analysis / W3 Topic, Purpose, Thesis / W4 Research and Supporting Material / W5 Organizing and Patterns / W6 Outlining / W7 Language and Style. These are not seven random topics — they are the classical canons of rhetoric as a speech-prep workflow. Invention and research (W3-4); arrangement (W5-6); style (W7); with the communication process and listening as the foundation (W1-2). The midterm tests the whole chain.</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Quick call-and-response to open. Ask: jargon that blocks meaning — which noise? Answer: semantic. A fire alarm going off — which noise? Physical. Daydreaming during a lecture — which noise? Psychological. Hunger making it hard to focus — which noise? Physiological. The key insight from W1: the transactional model means BOTH parties are sending and receiving simultaneously. The speaker talks and reads the room at the same time. That is why feedback is not optional — it is live data. The classic confusions: message (what you say) vs. channel (how it travels); transactional does NOT mean the audience pays money — it means a live two-way loop.</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anchors from W1 ethics: oral citation (source + qualification + date, said before the evidence) and no fabrication (never invent a quote, stat, or citation). Chatbots invent plausible-sounding citations constantly — every source must be independently verified. And communication apprehension: it is normal, extremely common, and manageable. The number-one tool is thorough preparation and out-loud practice — not memorization (that can collapse if you blank), and not apologizing to the audience (that undermines credibility before you begin). The adrenaline is fuel; label it as excitement, not fear.</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five types and their primary purposes: DISCRIMINATIVE — picking up nonverbal and vocal cues (tone shifts, pauses, inflection). COMPREHENSIVE or INFORMATIONAL — understanding and retaining the message. CRITICAL or EVALUATIVE — judging the logic and quality of the argument. This is the one to use when evaluating evidence in a persuasive speech; critical does not mean hostile. EMPATHIC or THERAPEUTIC — centering the speaker's feelings and providing support. APPRECIATIVE — enjoying the message aesthetically (a concert, a great story). The matching item on the midterm asks you to match each type to its purpose — this table is the answer.</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Demographic: group membership data — age, education, occupation. Used as context, never as a license to stereotype. Psychographic: the audience's attitudes, beliefs, and values — what they think and feel about the topic. This is the hardest to discover and the most powerful to use. Situational: occasion, setting size, time of day, voluntary vs. captive. The one confusions: demographic is who they ARE; psychographic is what they THINK AND BELIEVE; situational is what the OCCASION DEMANDS. Audience-centeredness means every decision — topic, examples, language level, length — is made with the audience's knowledge and values in mind, not the speaker's preference.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worked progression — commit this to memory. Broad topic: sleep. Narrowed: sleep and academic performance. General purpose: to inform. Specific purpose: 'To inform my audience of three ways poor sleep harms academic performance.' (Infinitive phrase; one idea; audience-centered; achievable.) Thesis: 'Poor sleep harms academic performance by impairing memory consolidation, reducing concentration, and lowering reaction time.' (Full declarative sentence; states the message.) The most commonly missed distinction on this exam: specific purpose = the SPEAKER'S GOAL (infinitive); thesis = the MESSAGE (sentence). Two separate things, both required.</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types of supporting material: EXAMPLES (brief, extended, hypothetical — label hypotheticals as such); STATISTICS (quantitative, honest, context-given, sourced); TESTIMONY (expert = qualified authority in the relevant field vs. peer or lay = personal account). The oral citation formula: before the evidence, say SOURCE PLUS QUALIFICATION PLUS DATE. 'According to a 2023 report from the Pew Research Center, a leading independent polling organization, …' Source credibility via CRAAP: Currency, Relevance, Authority, Accuracy, Purpose. High: peer-reviewed, government data (.gov), major research organizations. Low: anonymous blogs, unverified social media, AI summaries without citations. The cardinal rule: never fabricate — chatbots invent plausible-sounding citations; every source must be verified by the student.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organizational-pattern matching item is required on the midterm. Students must not just name the patterns but know when each fits. The six: CHRONOLOGICAL — time order, steps in a process, historical development; SPATIAL — physical layout, geography, anatomy; TOPICAL — distinct categories with no single unifying logic; CAUSAL — explaining why, cause to effect; PROBLEM-SOLUTION — establish the problem, present the solution; MONROE'S MOTIVATED SEQUENCE — five-step persuasive arc (Attention, Need, Satisfaction, Visualization, Action) ending in a call to act. Named after Alan H. Monroe, factual. The confusions to prevent: topical is not a default for 'any speech with topics' — it means distinct categories with no other logic. Problem-solution vs. Monroe's: problem-solution stops at the solution; Monroe's adds Visualization and an Action call.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PUBLIC SPEAKING · COMM 1 · WEEK 8</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Midterm Review</a:t>
            </a:r>
          </a:p>
          <a:p>
            <a:pPr algn="ctr"/>
            <a:r>
              <a:rPr sz="6000" b="1">
                <a:solidFill>
                  <a:srgbClr val="FFFFFF"/>
                </a:solidFill>
                <a:latin typeface="Arial"/>
              </a:rPr>
              <a:t>Weeks 1–7</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full arc from process model to language &amp; style</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Marchetti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PATTERNS — THE DRILL</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Chrono  →  steps</a:t>
            </a:r>
          </a:p>
          <a:p>
            <a:pPr algn="ctr"/>
            <a:r>
              <a:rPr sz="4600" b="1">
                <a:solidFill>
                  <a:srgbClr val="FFFFFF"/>
                </a:solidFill>
                <a:latin typeface="Arial"/>
              </a:rPr>
              <a:t>Spatial  →  where</a:t>
            </a:r>
          </a:p>
          <a:p>
            <a:pPr algn="ctr"/>
            <a:r>
              <a:rPr sz="4600" b="1">
                <a:solidFill>
                  <a:srgbClr val="FFFFFF"/>
                </a:solidFill>
                <a:latin typeface="Arial"/>
              </a:rPr>
              <a:t>Topical  →  kinds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Causal = why · Prob-Sol = fix · Monroe's = act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WEEK 6 — OUTLINING RULES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Coordination</a:t>
            </a:r>
          </a:p>
          <a:p>
            <a:pPr algn="ctr"/>
            <a:r>
              <a:rPr sz="4600" b="1">
                <a:solidFill>
                  <a:srgbClr val="FFFFFF"/>
                </a:solidFill>
                <a:latin typeface="Arial"/>
              </a:rPr>
              <a:t>Subordination</a:t>
            </a:r>
          </a:p>
          <a:p>
            <a:pPr algn="ctr"/>
            <a:r>
              <a:rPr sz="4600" b="1">
                <a:solidFill>
                  <a:srgbClr val="FFFFFF"/>
                </a:solidFill>
                <a:latin typeface="Arial"/>
              </a:rPr>
              <a:t>Division · Parallelism</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preparation outline vs. the speaking outline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WEEK 6 — CONNECTIVES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Transition</a:t>
            </a:r>
          </a:p>
          <a:p>
            <a:pPr algn="ctr"/>
            <a:r>
              <a:rPr sz="6000" b="1">
                <a:solidFill>
                  <a:srgbClr val="FFFFFF"/>
                </a:solidFill>
                <a:latin typeface="Arial"/>
              </a:rPr>
              <a:t>Internal preview</a:t>
            </a:r>
          </a:p>
          <a:p>
            <a:pPr algn="ctr"/>
            <a:r>
              <a:rPr sz="6000" b="1">
                <a:solidFill>
                  <a:srgbClr val="FFFFFF"/>
                </a:solidFill>
                <a:latin typeface="Arial"/>
              </a:rPr>
              <a:t>Signpost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organizational glue the audience hears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WEEK 7 — LANGUAGE + STYLE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Oral ≠ written</a:t>
            </a:r>
          </a:p>
          <a:p>
            <a:pPr algn="ctr"/>
            <a:r>
              <a:rPr sz="4600" b="1">
                <a:solidFill>
                  <a:srgbClr val="FFFFFF"/>
                </a:solidFill>
                <a:latin typeface="Arial"/>
              </a:rPr>
              <a:t>Clarity · Vividness</a:t>
            </a:r>
          </a:p>
          <a:p>
            <a:pPr algn="ctr"/>
            <a:r>
              <a:rPr sz="4600" b="1">
                <a:solidFill>
                  <a:srgbClr val="FFFFFF"/>
                </a:solidFill>
                <a:latin typeface="Arial"/>
              </a:rPr>
              <a:t>Appropriateness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Design for the ear, not the page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TOP-10 CONFUSIONS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Know these</a:t>
            </a:r>
          </a:p>
          <a:p>
            <a:pPr algn="ctr"/>
            <a:r>
              <a:rPr sz="8000" b="1">
                <a:solidFill>
                  <a:srgbClr val="FFFFFF"/>
                </a:solidFill>
                <a:latin typeface="Arial"/>
              </a:rPr>
              <a:t>cold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Engineered into the exam's distractors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EXAM STRATEGY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Read twice,</a:t>
            </a:r>
          </a:p>
          <a:p>
            <a:pPr algn="ctr"/>
            <a:r>
              <a:rPr sz="6000" b="1">
                <a:solidFill>
                  <a:srgbClr val="FFFFFF"/>
                </a:solidFill>
                <a:latin typeface="Arial"/>
              </a:rPr>
              <a:t>classify first,</a:t>
            </a:r>
          </a:p>
          <a:p>
            <a:pPr algn="ctr"/>
            <a:r>
              <a:rPr sz="6000" b="1">
                <a:solidFill>
                  <a:srgbClr val="FFFFFF"/>
                </a:solidFill>
                <a:latin typeface="Arial"/>
              </a:rPr>
              <a:t>then choose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Budget time · matching: work what you know first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Review · Prepare</a:t>
            </a:r>
          </a:p>
          <a:p>
            <a:pPr algn="ctr"/>
            <a:r>
              <a:rPr sz="4600" b="1">
                <a:solidFill>
                  <a:srgbClr val="FFFFFF"/>
                </a:solidFill>
                <a:latin typeface="Arial"/>
              </a:rPr>
              <a:t>Practice · Sit · Debrief</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Study guide · Exam-prep tutorial · Practice exam · Midterm · Discussion 8</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Delivery — the vocal and physical performance side</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SEVEN-WEEK ARC</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One workflow,</a:t>
            </a:r>
          </a:p>
          <a:p>
            <a:pPr algn="ctr"/>
            <a:r>
              <a:rPr sz="6000" b="1">
                <a:solidFill>
                  <a:srgbClr val="FFFFFF"/>
                </a:solidFill>
                <a:latin typeface="Arial"/>
              </a:rPr>
              <a:t>seven weeks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Invention → Arrangement → Style (the canons of rhetoric)</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WEEK 1 — THE PROCESS MODEL</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Source · Message</a:t>
            </a:r>
          </a:p>
          <a:p>
            <a:pPr algn="ctr"/>
            <a:r>
              <a:rPr sz="4600" b="1">
                <a:solidFill>
                  <a:srgbClr val="FFFFFF"/>
                </a:solidFill>
                <a:latin typeface="Arial"/>
              </a:rPr>
              <a:t>Channel · Receiver</a:t>
            </a:r>
          </a:p>
          <a:p>
            <a:pPr algn="ctr"/>
            <a:r>
              <a:rPr sz="4600" b="1">
                <a:solidFill>
                  <a:srgbClr val="FFFFFF"/>
                </a:solidFill>
                <a:latin typeface="Arial"/>
              </a:rPr>
              <a:t>Feedback · Noise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 diagnostic tool for any broken message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WEEK 1 — ETHICS + APPREHENSION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Cite. Don't</a:t>
            </a:r>
          </a:p>
          <a:p>
            <a:pPr algn="ctr"/>
            <a:r>
              <a:rPr sz="4600" b="1">
                <a:solidFill>
                  <a:srgbClr val="FFFFFF"/>
                </a:solidFill>
                <a:latin typeface="Arial"/>
              </a:rPr>
              <a:t>fabricate. Practice.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Apprehension is normal — and fuel</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WEEK 2 — LISTENING TYPES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Five types</a:t>
            </a:r>
          </a:p>
          <a:p>
            <a:pPr algn="ctr"/>
            <a:r>
              <a:rPr sz="6000" b="1">
                <a:solidFill>
                  <a:srgbClr val="FFFFFF"/>
                </a:solidFill>
                <a:latin typeface="Arial"/>
              </a:rPr>
              <a:t>of listening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Discriminative · Comprehensive · Critical · Empathic · Appreciative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WEEK 2 — AUDIENCE ANALYSIS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Demographic</a:t>
            </a:r>
          </a:p>
          <a:p>
            <a:pPr algn="ctr"/>
            <a:r>
              <a:rPr sz="6000" b="1">
                <a:solidFill>
                  <a:srgbClr val="FFFFFF"/>
                </a:solidFill>
                <a:latin typeface="Arial"/>
              </a:rPr>
              <a:t>Psychographic</a:t>
            </a:r>
          </a:p>
          <a:p>
            <a:pPr algn="ctr"/>
            <a:r>
              <a:rPr sz="6000" b="1">
                <a:solidFill>
                  <a:srgbClr val="FFFFFF"/>
                </a:solidFill>
                <a:latin typeface="Arial"/>
              </a:rPr>
              <a:t>Situational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Three dimensions of knowing your audience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WEEK 3 — PURPOSE + THESIS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Specific purpose:</a:t>
            </a:r>
          </a:p>
          <a:p>
            <a:pPr algn="ctr"/>
            <a:r>
              <a:rPr sz="4600" b="1">
                <a:solidFill>
                  <a:srgbClr val="FFFFFF"/>
                </a:solidFill>
                <a:latin typeface="Arial"/>
              </a:rPr>
              <a:t>infinitive phrase</a:t>
            </a:r>
          </a:p>
          <a:p>
            <a:pPr algn="ctr"/>
            <a:r>
              <a:rPr sz="4600" b="1">
                <a:solidFill>
                  <a:srgbClr val="FFFFFF"/>
                </a:solidFill>
                <a:latin typeface="Arial"/>
              </a:rPr>
              <a:t>Thesis: full sentence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Goal (infinitive) vs. message (declarative)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WEEK 4 — RESEARCH + CITATION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Support types</a:t>
            </a:r>
          </a:p>
          <a:p>
            <a:pPr algn="ctr"/>
            <a:r>
              <a:rPr sz="6000" b="1">
                <a:solidFill>
                  <a:srgbClr val="FFFFFF"/>
                </a:solidFill>
                <a:latin typeface="Arial"/>
              </a:rPr>
              <a:t>+ the oral</a:t>
            </a:r>
          </a:p>
          <a:p>
            <a:pPr algn="ctr"/>
            <a:r>
              <a:rPr sz="6000" b="1">
                <a:solidFill>
                  <a:srgbClr val="FFFFFF"/>
                </a:solidFill>
                <a:latin typeface="Arial"/>
              </a:rPr>
              <a:t>citation formula</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Examples · Statistics · Testimony (expert vs. lay)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WEEK 5 — ORGANIZATIONAL PATTERNS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The most-tested</a:t>
            </a:r>
          </a:p>
          <a:p>
            <a:pPr algn="ctr"/>
            <a:r>
              <a:rPr sz="4600" b="1">
                <a:solidFill>
                  <a:srgbClr val="FFFFFF"/>
                </a:solidFill>
                <a:latin typeface="Arial"/>
              </a:rPr>
              <a:t>concept this week</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Match the pattern to the situation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