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from the midterm. Week 9 is delivery. You have built the conceptual foundation: communication process, ethics, listening, topic and purpose, research, organization, outlining, language. Now we turn to what the audience sees and hears when you stand up. Big question on the board: How do I deliver a speech so that my voice and body reinforce the message instead of fighting it, and which delivery method is the right one to aim for? By Friday you will name all four delivery methods, explain why extemporaneous is the target, and identify and self-assess the vocal and physical elements of your own delivery on camera.</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the demo out loud. Same sentence, three ways. Version A: flat delivery, steady rate, no pauses, monotone. Version B: strategic pause only after the main claim. Version C: full vocal variety, varied rate, varied pitch, deliberate pause, slight step forward on the emotional peak, facial expression matching the content. Ask: which version made the sentence land? The difference was entirely in the delivery, not the words. Light contrast slide is intentional here; the deck stays mostly deep blue.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Five physical delivery elements. EYE CONTACT: the most powerful physical tool. Target: sustained conversational gaze, approximately 3 to 5 seconds with one person before moving to another. Not scanning, not looking over heads, not reading. A brief keyword glance is fine — reading is not. GESTURES: three kinds. Descriptive (show size or shape), emphatic (reinforce a key word), adaptors (self-touching habits that signal anxiety: pushing hair back, clicking a pen, gripping the podium — goal is to reduce these). Home position: hands at sides or waist height. MOVEMENT: purposeful — step toward the audience for a key point; pacing is distracting. POSTURE: upright, weight even, do not rock or grip the podium. FACIAL EXPRESSION: should match the message. A deadpan face regardless of content undermines credibility. Memory hook: eyes on them, hands with purpose, feet grounded, face alive.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You may have seen the claim: 7% of a message comes from words, 38% from vocal tone, 55% from body language. This is real research, attributed to psychologist Albert Mehrabian from studies in the late 1960s. But it is widely misapplied. Mehrabian studied narrow emotional-decoding contexts: participants judging emotional responses to single words in controlled lab conditions. He did not study complex public speeches. Applying this formula to argue that words barely matter in a speech is an overgeneralization of the research. Mehrabian himself has noted this limitation. The correct takeaway: vocal and physical delivery matter a great deal — that is why this week exists. But for content-rich public speeches, content, structure, evidence, AND delivery all matter. Delivery does not trump words; it carries them.</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extemporaneous delivery, your keyword outline is a prompt, not a safety blanket. It should have 3 to 5 major keyword entries per main point, enough to remind you of your content without tempting you to read it. Practice enough that you can glance down, take a keyword, look back up, and speak the next sentence before consulting it again. The keyword is a springboard: it triggers the thought; the thought comes out of your mouth in your own words, not stored words. That is the difference between extemporaneous and memorized. One second down, eyes back up and on the audience.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delivery rehearsal loop: record yourself on a phone or Zoom, even 60 to 90 seconds; watch it once for vocal elements, rate, fillers, pitch range, pauses; watch it again for physical elements, eye contact, gestures, posture; pick ONE thing to fix; do another take. The second take is where the improvement happens. Most students skip it. AI-critique moment: when you ask a chatbot for feedback on your delivery, it will typically say Great job, very engaging, your eye contact was excellent! which teaches you nothing. Push it: Name the single most important specific change and tell me exactly how. Good delivery feedback names a specific moment and a specific fix. The tool can help you organize your self-observations, but it cannot watch you.</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note on fabrication in the delivery context: if you ask a chatbot for a quotation from a famous speaker about the power of the pause, it will likely invent one. A vivid, plausible-sounding quote attributed to Winston Churchill or Maya Angelou on delivery may well be fabricated. The same fabrication rule from Week 4 applies here: never use a quotation in a speech unless you have verified it at the source. Chatbots do not distinguish between verified and invented quotes. Your job is to verify.</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content is the foundation; delivery is the window the audience looks through to see it. Know your four methods, choose extemporaneous as your default, vary your voice deliberately, plant your feet, look at the people in front of you. This week's graded work: Lecture Tutorial 9, Quiz 9, Discussion 9 (what matters more: what you say or how you say it — and the Mehrabian question), Assignment 9 (delivery self-analysis), and Speech Workshop 9 (the 60 to 90 second extemporaneous delivery self-record drill). Tease next week: you have been delivering with your voice and body. Week 10 is about what you put on the screen or the board, and how to integrate it without it becoming a crutch.</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Play or describe two deliveries of the same 30-second passage: one flat and one with full vocal and physical delivery. Ask: same words — which speaker would you trust with your next two hours? The point: your message may be perfect. But if the delivery undermines it — if you read from a script, if you fill silence with um, if you look at the ceiling — the audience gets less of what you worked to build. And name the week's biggest vocabulary trap up front: memorized versus extemporaneous. They sound similar. They are fundamentally different. We fix that today.</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There are four delivery methods. They differ in how much preparation they involve and how much flexibility they allow in the moment. We will build each one on the next four slides: definition, when appropriate, and the main risk. Then we will match them.</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MANUSCRIPT = reading a speech word-for-word from a written text. When appropriate: high-stakes, precision-critical situations where exact wording matters — a diplomatic statement, a legal announcement, a scripted broadcast, a eulogy with a specific passage. The risks: breaks eye contact (you are looking down, not at the audience); sounds like reading (a different, flatter register); reduces adaptability. If you have ever watched someone read their slides to you in a presentation, you have experienced the cost of manuscript delivery.</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MEMORIZED = a speech written out and then committed entirely to memory, delivered without notes. When appropriate: very short pieces where precision matters, such as a toast, a brief award acceptance, a recital piece. The risks: if you blank, there is no safety net. Memorized delivery tends to sound rehearsed and robotic because the speaker is running a stored script rather than thinking through an idea in the moment. CRITICAL: memorized delivery is NOT the goal of this course. This is a very common misconception.</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IMPROMPTU = speaking with little or no advance preparation. You are called on unexpectedly: a sudden question in a meeting, an unscheduled contribution at an event. When appropriate: Q&amp;A sessions, unexpected calls to speak. The risks: without a clear structure, it rambles. The cure is knowing a quick framework for thinking on your feet, which we will drill in Week 15. Impromptu is NOT the same as extemporaneous. This is the second common confusion: impromptu means no prep; extemporaneous means well-prepared.</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EXTEMPORANEOUS = the recommended default. Thoroughly prepared and practiced, but delivered conversationally from a KEYWORD OUTLINE — not from a full script and NOT memorized word-for-word. Why it is the target: it combines the polish of preparation with the naturalness of conversation. Eye contact comes naturally because you are not tied to a page. Flexibility comes naturally because you are not locked into a memorized sequence. MEMORY HOOK: Extemporaneous = prepared, not memorized. Keyword outline, not a script. Conversational, not recited. Drill the matching: manuscript = read it; memorized = recite it; impromptu = wing it; extemporaneous = think it through from keywords.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You have two delivery tools: your voice and your body. Six vocal elements. RATE: how fast or slow you speak. Vary it — slow down for key points. PITCH: how high or low. Narrow pitch range equals monotone; vary it. Watch for upspeak (rising pitch on declarative sentences). VOLUME/PROJECTION: everyone must hear you; also vary it strategically. A near-whisper at a key moment draws attention in. PAUSES: a deliberate, silent beat before or after a key point — the audience absorbs the idea. Strategic pause is your most powerful vocal tool. ARTICULATION: forming sounds clearly. Clarity of consonants and vowels, not the same as having an accent. VOCAL VARIETY: the combined deliberate variation of rate, pitch, and volume together to match meaning. A speech that never changes any of these three sounds flat.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strategic pause is the most underused vocal tool. Model this: deliver the same sentence flat with no pause, then with a two-second silence before the key noun. Ask: which version made you feel the sentence? The enemy of the strategic pause is the filler word: um, uh, like, you know, so. Fillers are habit, not stupidity, and they are fixable with two things: awareness (record yourself and count them) and practice (replace each filler with silence). The strategic pause is the antidote to the filler. When your brain is catching up, pause silently instead of filling with sound.</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PUBLIC SPEAKING · COMM 1 · WEEK 9</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Delivery &amp;</a:t>
            </a:r>
          </a:p>
          <a:p>
            <a:pPr algn="ctr"/>
            <a:r>
              <a:rPr sz="8000" b="1">
                <a:solidFill>
                  <a:srgbClr val="FFFFFF"/>
                </a:solidFill>
                <a:latin typeface="Arial"/>
              </a:rPr>
              <a:t>the Modes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Voice, body, and the four methods</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Marchetti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DELIVERY DEMO</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Flat vs. alive</a:t>
            </a:r>
          </a:p>
          <a:p>
            <a:pPr algn="ctr"/>
            <a:r>
              <a:rPr sz="6000" b="1">
                <a:solidFill>
                  <a:srgbClr val="1E2761"/>
                </a:solidFill>
                <a:latin typeface="Arial"/>
              </a:rPr>
              <a:t>same sentence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Vocal variety: rate + pitch + pause + emphasis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PHYSICAL DELIVERY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Eyes, hands,</a:t>
            </a:r>
          </a:p>
          <a:p>
            <a:pPr algn="ctr"/>
            <a:r>
              <a:rPr sz="6000" b="1">
                <a:solidFill>
                  <a:srgbClr val="FFFFFF"/>
                </a:solidFill>
                <a:latin typeface="Arial"/>
              </a:rPr>
              <a:t>feet, face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Five elements — purposeful, not anxious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MEHRABIAN CLAIM</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7 / 38 / 55</a:t>
            </a:r>
          </a:p>
          <a:p>
            <a:pPr algn="ctr"/>
            <a:r>
              <a:rPr sz="6000" b="1">
                <a:solidFill>
                  <a:srgbClr val="FFFFFF"/>
                </a:solidFill>
                <a:latin typeface="Arial"/>
              </a:rPr>
              <a:t>what it means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Real research — widely misapplied</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KEYWORD NOTES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 prompt,</a:t>
            </a:r>
          </a:p>
          <a:p>
            <a:pPr algn="ctr"/>
            <a:r>
              <a:rPr sz="6000" b="1">
                <a:solidFill>
                  <a:srgbClr val="FFFFFF"/>
                </a:solidFill>
                <a:latin typeface="Arial"/>
              </a:rPr>
              <a:t>not a script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3-5 keywords per main point — glance, then look up</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REHEARSAL LOOP</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Record once,</a:t>
            </a:r>
          </a:p>
          <a:p>
            <a:pPr algn="ctr"/>
            <a:r>
              <a:rPr sz="6000" b="1">
                <a:solidFill>
                  <a:srgbClr val="FFFFFF"/>
                </a:solidFill>
                <a:latin typeface="Arial"/>
              </a:rPr>
              <a:t>watch once, redo</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camera is your most honest coach</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AI CAUTION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Chatbots invent</a:t>
            </a:r>
          </a:p>
          <a:p>
            <a:pPr algn="ctr"/>
            <a:r>
              <a:rPr sz="6000" b="1">
                <a:solidFill>
                  <a:srgbClr val="FFFFFF"/>
                </a:solidFill>
                <a:latin typeface="Arial"/>
              </a:rPr>
              <a:t>quotes, too</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Verify any famous-speaker quotation at the source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Prepare it,</a:t>
            </a:r>
          </a:p>
          <a:p>
            <a:pPr algn="ctr"/>
            <a:r>
              <a:rPr sz="6000" b="1">
                <a:solidFill>
                  <a:srgbClr val="FFFFFF"/>
                </a:solidFill>
                <a:latin typeface="Arial"/>
              </a:rPr>
              <a:t>then deliver it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9 · Quiz 9 · Discussion 9 · Assignment 9 · Workshop 9</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presentation aids — what goes on the screen</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Same words.</a:t>
            </a:r>
          </a:p>
          <a:p>
            <a:pPr algn="ctr"/>
            <a:r>
              <a:rPr sz="6000" b="1">
                <a:solidFill>
                  <a:srgbClr val="FFFFFF"/>
                </a:solidFill>
                <a:latin typeface="Arial"/>
              </a:rPr>
              <a:t>Two speakers.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Delivery is part of the message — not decoration.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FOUR METHODS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How will</a:t>
            </a:r>
          </a:p>
          <a:p>
            <a:pPr algn="ctr"/>
            <a:r>
              <a:rPr sz="6000" b="1">
                <a:solidFill>
                  <a:srgbClr val="FFFFFF"/>
                </a:solidFill>
                <a:latin typeface="Arial"/>
              </a:rPr>
              <a:t>you deliver?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Manuscript · Memorized · Impromptu · Extemporaneous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METHOD 1</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Manuscript</a:t>
            </a:r>
          </a:p>
          <a:p>
            <a:pPr algn="ctr"/>
            <a:r>
              <a:rPr sz="8000" b="1">
                <a:solidFill>
                  <a:srgbClr val="FFFFFF"/>
                </a:solidFill>
                <a:latin typeface="Arial"/>
              </a:rPr>
              <a:t>read it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Word-for-word from a written text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METHOD 2</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Memorized</a:t>
            </a:r>
          </a:p>
          <a:p>
            <a:pPr algn="ctr"/>
            <a:r>
              <a:rPr sz="8000" b="1">
                <a:solidFill>
                  <a:srgbClr val="FFFFFF"/>
                </a:solidFill>
                <a:latin typeface="Arial"/>
              </a:rPr>
              <a:t>recite it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Committed to memory — no notes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METHOD 3</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Impromptu</a:t>
            </a:r>
          </a:p>
          <a:p>
            <a:pPr algn="ctr"/>
            <a:r>
              <a:rPr sz="8000" b="1">
                <a:solidFill>
                  <a:srgbClr val="FFFFFF"/>
                </a:solidFill>
                <a:latin typeface="Arial"/>
              </a:rPr>
              <a:t>wing it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Little or no advance preparation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METHOD 4 — THE TARGET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Extemporaneous</a:t>
            </a:r>
          </a:p>
          <a:p>
            <a:pPr algn="ctr"/>
            <a:r>
              <a:rPr sz="6000" b="1">
                <a:solidFill>
                  <a:srgbClr val="FFFFFF"/>
                </a:solidFill>
                <a:latin typeface="Arial"/>
              </a:rPr>
              <a:t>the default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Prepared + practiced + keyword outline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VOCAL DELIVERY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Six elements</a:t>
            </a:r>
          </a:p>
          <a:p>
            <a:pPr algn="ctr"/>
            <a:r>
              <a:rPr sz="6000" b="1">
                <a:solidFill>
                  <a:srgbClr val="FFFFFF"/>
                </a:solidFill>
                <a:latin typeface="Arial"/>
              </a:rPr>
              <a:t>of your voice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Rate · Pitch · Volume · Pauses · Articulation · Variety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STRATEGIC PAUSE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Silence is</a:t>
            </a:r>
          </a:p>
          <a:p>
            <a:pPr algn="ctr"/>
            <a:r>
              <a:rPr sz="6000" b="1">
                <a:solidFill>
                  <a:srgbClr val="FFFFFF"/>
                </a:solidFill>
                <a:latin typeface="Arial"/>
              </a:rPr>
              <a:t>not dead air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vs. filler words: um · uh · like · you know</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