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Presentation Aids and Visual Support, which is Objective 6. The week's big question: how do you design a visual aid that genuinely helps the audience — without becoming a wall of text that replaces you? By the end of the week, students will name the functions of aids, choose the right type for each purpose, apply core design principles, and integrate aids so they support rather than replace the speaker. Meta-note to instructors: this deck itself is built to MODEL the principles — one idea per slide, large readable text, high contrast, minimal bullets.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speech moment — describe both slides in words so this applies to all contexts. BAD SLIDE (described): title at the top reads 'Campus Recycling Program,' below that nine bullet points in small type, each a full sentence covering the history, the statistics, the process, the obstacles, and the benefits. The speaker turns to the screen and reads all nine bullets. The audience reads ahead and tunes out the speaker. GOOD SLIDE (described): title at the top reads 'Why Recycling Rates Stalled' and below that a single bar graph comparing the recycling rates of five campus buildings, with one bar clearly highlighted. The speaker says, 'Three of five buildings drop off in the fall — this bar tells us why.' The aid and the speaker work together; neither replaces the other. The integration cue: REVEAL it when you are ready, REFERENCE it briefly, then RETURN to the audience.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three integration moves to teach explicitly. REVEAL: bring up the aid at the moment you need it, not before. Aids that sit on screen before you are ready to discuss them steal attention. REFERENCE: make the connection explicit — 'as you can see here,' 'this bar shows,' 'notice the spike in 2022.' Do not assume the audience will make the connection on their own. RETURN: turn back to the audience after referencing the aid. Your eye contact and your relationship with the room are more important than the screen. The aid is a moment, not the destination. A related warning: never walk between the projector and the screen — you block the aid and look unprepared.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common misuse of slides is reading them aloud word-for-word while facing the screen. Why does this fail? First, it breaks eye contact with the audience — the transactional loop of the communication process shuts down. Second, if the audience can read faster than you speak, they will; they are ahead of you and no longer listening. Third, it signals lack of preparation — a speaker who reads slides is demonstrating they do not know their own material. The fix is not to eliminate text from slides; it is to use only the keywords and images that prompt the speaker and orient the audience, then speak the substance. The keyword speaking outline principle from Week 6 applies directly here.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fails at the worst moments. A professional response is already planned. Before the speech: know whether you can access your slides on a phone or tablet as a backup. Have a printed outline or description of each visual. Be prepared to describe in words what you would have shown. Practice the speech without the aids — if you can only deliver it with the slides showing, you are not ready. The backup mindset is also a confidence builder: when you know you can deliver without the aids, you use them as a genuine support rather than a crutch. This week's Speech Workshop asks you to record a 60-second segment and then deliver it once without looking at the slide — that drill is the backup mindset in action.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persistent misconception: more slides and more text demonstrate more effort and produce better communication. The research on cognitive load goes the opposite direction. When slides are dense, audiences split their attention between reading and listening — and the channel that loses is usually listening. The goal of a presentation aid is not to demonstrate that you researched; it is to HELP THE AUDIENCE understand and retain your message. A single well-chosen image that clarifies one idea is worth more than a twelve-bullet summary that the audience reads while you talk. Simplicity is the harder craft. This is a light-background slide by contrast design, matching the 'contrast' principle — light slides are used sparingly to signal a shift in tone or emphasis.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for this week: ask your approved chatbot to 'design a slide for a speech about campus food waste.' Read its output and judge it against this week's principles. Common failure modes to watch for: (1) the bot gives you seven or eight bullet points in full sentences — violates one idea per slide and the 6x6 rule; (2) it suggests generic stock-image language rather than a specific, purposeful visual; (3) it recommends a pie chart for data that is actually a trend over time — wrong graph type for the message; (4) it gives hollow design praise ('This slide is visually appealing and professional') without connecting design choices to communication goals. Your job: apply the principles, catch the mis-matches, and revise toward a slide that genuinely serves the audience.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aids work when they serve the audience — clarity, retention, interest, credibility. Choose the right type for the data (pie=proportions, line=trend, bar=comparison, diagram=process, map=spatial). Apply the design rules: one idea, large type, high contrast, minimal text. Integrate with reveal-reference-return. Talk to the audience, not the screen. Have a backup plan. The week's graded work: Lecture Tutorial 10 (AI tutor, share-link), Quiz 10 (graph-type matching and design principles), Discussion 10 (do slides help or hurt?), Assignment 10 (design and justify two slides plus a critique), and Speech Workshop 10 (the design drill — design two slides, critique a described bad slide, record 60 sec using a slide without reading it). Tease next week: everything we have built — organization, support, language, delivery, and now visual aids — comes together in the informative speech, the first full-length graded speech of the second half of the term.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show them the absurdity of a text-heavy slide by describing it. Picture a slide that has eleven bullet points in eight-point type covering everything the speaker is about to say. The speaker turns to the screen and reads every word aloud. The audience stops listening. That is death by PowerPoint, and it happens because people confuse the slide deck for the speech. A slide is not a document and it is not a teleprompter. Its entire job is to support what the speaker is already doing. Today we learn to design for the audience, not for the notes page.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recognized functions of presentation aids. CLARITY: a well-designed visual makes a complex idea understandable at a glance — a diagram of a process, a map showing a location. RETENTION: people remember information better when they hear it and see a relevant visual simultaneously (the dual-channel effect on memory). INTEREST: a well-chosen image or well-drawn graph holds attention in a way that text alone does not. CREDIBILITY: a clean, professional visual signals that the speaker prepared — sloppily designed aids undercut credibility. These four together are why aids are worth the design effort. They are not decoration; they are evidence of preparation.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Type 1: Objects and physical models. A speaker demonstrating a recycling sort brings actual items; a speaker on heart anatomy uses a model. These are high-impact but require planning — can the whole room see it? Is it safe and appropriate to handle? Type 2: Photographs and images. A photograph of the coral reef you are describing puts the audience there. The rule: one strong image that serves the speech's point, not a stock image inserted to fill space. The speaker remains the primary source of information; the image amplifies one moment.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three most common graph types, and the matching rule is this week's signature. PIE CHART: use when you are showing proportions or parts of a whole. Example: what share of campus energy use each building category accounts for. LINE GRAPH: use when showing a trend or change over time. Example: how the campus recycling rate changed over five years. BAR GRAPH: use when comparing amounts or quantities across distinct categories. Example: comparing recycling rates across five different campuses. The matching item on this week's quiz tests this. Using the wrong graph type is not just an aesthetic error — it misrepresents the data.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more types with specific best uses. DIAGRAM or FLOWCHART: use when you want to show how something works, how something is structured, or the sequence of steps in a process. A diagram of how a bill becomes a law, a flowchart of a manufacturing process, the stages of a biological cycle. MAPS: use when the point is spatial — where something is, how two locations relate, geographic patterns. A map of which counties have the highest water stress. Both types communicate things that text alone cannot do efficiently. Both still need to be simple enough to read from the back of the room.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main media categories. SLIDEWARE (PowerPoint, Keynote, Google Slides): the default for most classroom and conference settings; scales to large rooms via projector; requires a working machine and power. WHITEBOARD or CHALKBOARD: spontaneous and interactive; good for working through a process live; disadvantage is legibility at a distance and the loss of what you write when you erase it. HANDOUTS: useful for reference material the audience will consult during or after the speech, but they split attention during delivery — distribute at the end unless the audience needs to follow along. The venue should drive the choice.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important design principle: ONE idea per slide. When you put everything on one slide, nothing is memorable. The audience's working memory is finite. Each slide should make one point clearly, then let the speaker carry the rest. The second rule: LARGE, READABLE TYPE. If someone in the back row cannot read it, it should not be on the slide. As a rule of thumb, nothing under 24-point type in a classroom, and headers at 36 or larger. Third: HIGH CONTRAST. Dark text on light background or white text on dark background. Avoid medium-contrast color combinations — they are unreadable under room lights and for anyone with low vision.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6-by-6 heuristic: no more than approximately six lines of text per slide and no more than approximately six words per line. This is a heuristic, not a hard law — sometimes a quote needs more words. But when you find yourself with twelve bullet points in eight-point type, the 6x6 rule is a diagnostic signal that something has gone wrong. The deeper question is always: does this text belong on the slide, or does it belong in the speaker's mouth? If the audience can read the slide and get your whole message without hearing you, you have replaced yourself with a document. The slide is support, not the speech.</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10</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Presentation Aids</a:t>
            </a:r>
          </a:p>
          <a:p>
            <a:pPr algn="ctr"/>
            <a:r>
              <a:rPr sz="4600" b="1">
                <a:solidFill>
                  <a:srgbClr val="FFFFFF"/>
                </a:solidFill>
                <a:latin typeface="Arial"/>
              </a:rPr>
              <a:t>&amp; Visual Support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Design it right — then get out of the way</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MODEL SPEECH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Bad slide</a:t>
            </a:r>
          </a:p>
          <a:p>
            <a:pPr algn="ctr"/>
            <a:r>
              <a:rPr sz="8000" b="1">
                <a:solidFill>
                  <a:srgbClr val="FFFFFF"/>
                </a:solidFill>
                <a:latin typeface="Arial"/>
              </a:rPr>
              <a:t>vs.</a:t>
            </a:r>
          </a:p>
          <a:p>
            <a:pPr algn="ctr"/>
            <a:r>
              <a:rPr sz="8000" b="1">
                <a:solidFill>
                  <a:srgbClr val="FFFFFF"/>
                </a:solidFill>
                <a:latin typeface="Arial"/>
              </a:rPr>
              <a:t>Good slide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Same message — two very different experiences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INTEGRATION CUES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Reveal.</a:t>
            </a:r>
          </a:p>
          <a:p>
            <a:pPr algn="ctr"/>
            <a:r>
              <a:rPr sz="8000" b="1">
                <a:solidFill>
                  <a:srgbClr val="FFFFFF"/>
                </a:solidFill>
                <a:latin typeface="Arial"/>
              </a:rPr>
              <a:t>Reference.</a:t>
            </a:r>
          </a:p>
          <a:p>
            <a:pPr algn="ctr"/>
            <a:r>
              <a:rPr sz="8000" b="1">
                <a:solidFill>
                  <a:srgbClr val="FFFFFF"/>
                </a:solidFill>
                <a:latin typeface="Arial"/>
              </a:rPr>
              <a:t>Return.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moves that keep YOU in charge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DON'T READ THE SLIDES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Talk to</a:t>
            </a:r>
          </a:p>
          <a:p>
            <a:pPr algn="ctr"/>
            <a:r>
              <a:rPr sz="6000" b="1">
                <a:solidFill>
                  <a:srgbClr val="FFFFFF"/>
                </a:solidFill>
                <a:latin typeface="Arial"/>
              </a:rPr>
              <a:t>the audience,</a:t>
            </a:r>
          </a:p>
          <a:p>
            <a:pPr algn="ctr"/>
            <a:r>
              <a:rPr sz="6000" b="1">
                <a:solidFill>
                  <a:srgbClr val="FFFFFF"/>
                </a:solidFill>
                <a:latin typeface="Arial"/>
              </a:rPr>
              <a:t>not the screen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#1 misuse of presentation aids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HAVE A BACKUP PLAN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Tech fails.</a:t>
            </a:r>
          </a:p>
          <a:p>
            <a:pPr algn="ctr"/>
            <a:r>
              <a:rPr sz="6000" b="1">
                <a:solidFill>
                  <a:srgbClr val="FFFFFF"/>
                </a:solidFill>
                <a:latin typeface="Arial"/>
              </a:rPr>
              <a:t>What now?</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Preparation means planning for failure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COMMON MISCONCEPTION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More ≠ better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Complexity signals effort; clarity signals skill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Ask the bot</a:t>
            </a:r>
          </a:p>
          <a:p>
            <a:pPr algn="ctr"/>
            <a:r>
              <a:rPr sz="6000" b="1">
                <a:solidFill>
                  <a:srgbClr val="FFFFFF"/>
                </a:solidFill>
                <a:latin typeface="Arial"/>
              </a:rPr>
              <a:t>to design</a:t>
            </a:r>
          </a:p>
          <a:p>
            <a:pPr algn="ctr"/>
            <a:r>
              <a:rPr sz="6000" b="1">
                <a:solidFill>
                  <a:srgbClr val="FFFFFF"/>
                </a:solidFill>
                <a:latin typeface="Arial"/>
              </a:rPr>
              <a:t>a slide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Then apply this week's principles to judge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Design it.</a:t>
            </a:r>
          </a:p>
          <a:p>
            <a:pPr algn="ctr"/>
            <a:r>
              <a:rPr sz="6000" b="1">
                <a:solidFill>
                  <a:srgbClr val="FFFFFF"/>
                </a:solidFill>
                <a:latin typeface="Arial"/>
              </a:rPr>
              <a:t>Practice it.</a:t>
            </a:r>
          </a:p>
          <a:p>
            <a:pPr algn="ctr"/>
            <a:r>
              <a:rPr sz="6000" b="1">
                <a:solidFill>
                  <a:srgbClr val="FFFFFF"/>
                </a:solidFill>
                <a:latin typeface="Arial"/>
              </a:rPr>
              <a:t>Use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10 · Quiz 10 · Discussion 10 · Assignment 10 · Workshop 10</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Informative Speaking — putting it all together in a full speech</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Six words</a:t>
            </a:r>
          </a:p>
          <a:p>
            <a:pPr algn="ctr"/>
            <a:r>
              <a:rPr sz="6000" b="1">
                <a:solidFill>
                  <a:srgbClr val="FFFFFF"/>
                </a:solidFill>
                <a:latin typeface="Arial"/>
              </a:rPr>
              <a:t>can replace</a:t>
            </a:r>
          </a:p>
          <a:p>
            <a:pPr algn="ctr"/>
            <a:r>
              <a:rPr sz="6000" b="1">
                <a:solidFill>
                  <a:srgbClr val="FFFFFF"/>
                </a:solidFill>
                <a:latin typeface="Arial"/>
              </a:rPr>
              <a:t>sixty bullets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makes a slide actually work?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USE AIDS?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Four functions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Clarity · Retention · Interest · Credibility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TYPES — OBJECTS &amp; IMAGES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Objects</a:t>
            </a:r>
          </a:p>
          <a:p>
            <a:pPr algn="ctr"/>
            <a:r>
              <a:rPr sz="8000" b="1">
                <a:solidFill>
                  <a:srgbClr val="FFFFFF"/>
                </a:solidFill>
                <a:latin typeface="Arial"/>
              </a:rPr>
              <a:t>Photos</a:t>
            </a:r>
          </a:p>
          <a:p>
            <a:pPr algn="ctr"/>
            <a:r>
              <a:rPr sz="8000" b="1">
                <a:solidFill>
                  <a:srgbClr val="FFFFFF"/>
                </a:solidFill>
                <a:latin typeface="Arial"/>
              </a:rPr>
              <a:t>Models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Physical or photographic representations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TYPES — GRAPHS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Right graph,</a:t>
            </a:r>
          </a:p>
          <a:p>
            <a:pPr algn="ctr"/>
            <a:r>
              <a:rPr sz="6000" b="1">
                <a:solidFill>
                  <a:srgbClr val="FFFFFF"/>
                </a:solidFill>
                <a:latin typeface="Arial"/>
              </a:rPr>
              <a:t>right data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Pie · Line · Bar — match the message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TYPES — DIAGRAMS &amp; MAPS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it works.</a:t>
            </a:r>
          </a:p>
          <a:p>
            <a:pPr algn="ctr"/>
            <a:r>
              <a:rPr sz="6000" b="1">
                <a:solidFill>
                  <a:srgbClr val="FFFFFF"/>
                </a:solidFill>
                <a:latin typeface="Arial"/>
              </a:rPr>
              <a:t>Where it 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Diagram = structure/process · Map = spatial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MEDIA CHOICES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Slideware</a:t>
            </a:r>
          </a:p>
          <a:p>
            <a:pPr algn="ctr"/>
            <a:r>
              <a:rPr sz="8000" b="1">
                <a:solidFill>
                  <a:srgbClr val="FFFFFF"/>
                </a:solidFill>
                <a:latin typeface="Arial"/>
              </a:rPr>
              <a:t>Boards</a:t>
            </a:r>
          </a:p>
          <a:p>
            <a:pPr algn="ctr"/>
            <a:r>
              <a:rPr sz="8000" b="1">
                <a:solidFill>
                  <a:srgbClr val="FFFFFF"/>
                </a:solidFill>
                <a:latin typeface="Arial"/>
              </a:rPr>
              <a:t>Handouts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Match the tool to the venue and audience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DESIGN: THE CORE RULES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One idea</a:t>
            </a:r>
          </a:p>
          <a:p>
            <a:pPr algn="ctr"/>
            <a:r>
              <a:rPr sz="8000" b="1">
                <a:solidFill>
                  <a:srgbClr val="FFFFFF"/>
                </a:solidFill>
                <a:latin typeface="Arial"/>
              </a:rPr>
              <a:t>per slide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Simplicity is not laziness — it is clarity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6×6 HEURISTIC</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 6 lines</a:t>
            </a:r>
          </a:p>
          <a:p>
            <a:pPr algn="ctr"/>
            <a:r>
              <a:rPr sz="8000" b="1">
                <a:solidFill>
                  <a:srgbClr val="FFFFFF"/>
                </a:solidFill>
                <a:latin typeface="Arial"/>
              </a:rPr>
              <a:t>≤ 6 words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guideline, not a law — but take it seriously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