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11 — Informative Speaking. This week's headline assignment is the Informative Speech, the term's first full headline speech. The guiding question for the week: How do I teach my audience something they did not know, clearly, accurately, and without an agenda? By Friday you will know the types of informative speeches, the strategies that make information land, and you will have planned and delivered your informative speech.</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Four retention strategies. RELEVANCE: connect the content to the audience's own life early. You have already experienced this — every time you see targeted ads online, you are seeing confirmation bias at work. NOVELTY: open with something surprising or counterintuitive. The brain pays attention to the unexpected. REPETITION WITH VARIATION: restate the thesis and main points in the conclusion, but paraphrase — do not just read them back. VIVID SUPPORT: a specific story, a striking number from a credible source, a vivid analogy. Vivid beats vague every time. These four are your retention toolkit.</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An informative speech has a special accuracy burden. You are presenting yourself as someone who knows something and is sharing it faithfully. That means your evidence must be REAL, your sources must be CREDIBLE, and your oral citations must be said ALOUD every time. The oral citation structure: source name or author, plus their qualification, plus the date, plus the claim — all four elements, in one sentence, spoken before or after the claim. According to a 2023 article in Science magazine, the human body contains roughly 37 trillion cells. That is the format. Use it every time you draw on a source.</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the week's AI-critique moment. You ask an AI chatbot: Give me three statistics about sleep deprivation for my informative speech. The chatbot confidently produces specific percentages, named studies, year-specific figures from named agencies. Your job: VERIFY EACH ONE at the actual source. Chatbots invent plausible-sounding citations — specific percentages, author names, study titles — that do not exist. The moment you put an unverified AI-supplied statistic into a speech and cite it as if you confirmed it, you have committed fabrication. The habit all term: verify first. Cite only what you personally confirmed.</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For an informative speech, delivery must support UNDERSTANDING, not just presence. EYE CONTACT: look up enough to read comprehension or confusion in your audience's faces. An informative speaker reads the room and adjusts pace or adds an example when audiences look lost. PACE: slower than you think. New information needs processing time. Pause after main points. Use strategic silence to let definitions land. VOCAL VARIETY: emphasize the key term the first time you define it. Drop your pace and volume slightly for transitions, then rise for main points. NO READING: an extemporaneous delivery from a keyword outline is still the target. If you are reading, the audience is following text, not information.</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the model delivered excerpt from the immune system speech. Today I want to give you a clear picture of something your body does every day without your awareness — fighting off pathogens. When something harmful enters your body, your immune system does not just respond; it responds in three coordinated stages. [pause] Stage one: physical barriers — the skin and mucous membranes that try to stop pathogens at the door. Stage two: the innate response — your body's first responders, general-purpose immune cells that attack immediately. Stage three: the adaptive response — specialized cells that learn to recognize and destroy this specific threat. [pause, land the thesis] Three stages, each building on the last. Debrief: what made that clear? Preview, numbered structure, pauses, concrete label for each stage. What made it informative not persuasive? Described function — never said and that is why you should do something.</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the workflow for your informative speech. ONE: find two to three credible sources — library databases, official agency sites, peer-reviewed material. TWO: verify each source personally — open the page, confirm the author, organization, and date. THREE: write your oral citation in a complete sentence and say it out loud in your rehearsals. FOUR: draft your keyword outline — specific purpose, thesis, three main points, one oral citation per main point. FIVE: record 60 to 90 seconds for the Workshop; full speech for the Assignment. The AI-critique callback: the chatbot told you oral citations would be easy. What did you find when you verified the sources? The failure mode to watch is the chatbot inventing a study title or statistic that sounds credible and does not exist.</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Callback: informative speaking is the discipline's foundation. If you can explain anything clearly, accurately, and without an agenda, every other kind of speech gets easier. This week's graded work: Lecture Tutorial 11, Quiz 11, Discussion 11 — can a speech ever be purely informative, Assignment 11 — the Informative Speech (4 to 6 minutes, recorded, 100 points), and Speech Workshop 11 — the Informative Build and Deliver Drill (50 points). Tease next week: we flip the switch. We take everything we built for informative speaking and add the most powerful ingredient — a position. Week 12 is persuasive speaking and the rhetorical appeals.</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Open with a question: Think of a teacher, speaker, or documentary that actually taught you something — changed what you knew, not what you believed. What made it stick? Take three or four. Then the turn: notice what all of those had in common — they taught without pushing. They gave you information, showed you how it fit together, and trusted you to decide what to do with it. That is informative speaking. And this week, you get to do it.</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week's most important concept, and it is not just a technicality — it is ethical. An informative speech conveys knowledge: it describes, explains, or demonstrates. A persuasive speech argues for a position. If you blur them, you mislead your audience about what kind of message they are getting. The three tests for an informative specific purpose: (1) Does it start To inform my audience about? (2) Does it describe or explain rather than argue or recommend? (3) Could someone who disagrees with the outcome still feel they were treated fairly? Pass all three equals informative. Fail any one equals revise.</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Put these on the board together. Topic: plant-based diets. Persuasive specific purpose: To convince my audience that everyone should eat a plant-based diet. That is advocacy. It takes a side. Now: Informative specific purpose: To inform my audience about how plant-based diets work and why people choose them. That describes. No side. The same topic, but a fundamentally different relationship with the audience. Topic: bike lanes. Persuasive: To persuade my audience that the city should expand bike lanes. Informative: To inform my audience about how three cities redesigned their bike infrastructure and what the outcomes were. See the difference? The informative version gives facts and lets the audience decide.</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There are four types of informative speeches, and the type determines the organizational pattern. OBJECTS: describes a tangible thing — its parts, qualities, function, or history. Pattern: often topical or spatial. What is it? PROCESSES: explains how something works or is done — a sequence of steps. Pattern: chronological. How does it work? EVENTS: describes a significant occurrence, real or historical. Pattern: chronological or causal. What happened? CONCEPTS: explains an abstract idea, principle, theory, or belief. Analogy is your most powerful tool. Pattern: topical (definition to illustration to implication). What does it mean? Memory map — Object equals what it is. Process equals how it works. Event equals what happened. Concept equals what it means.</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Let me show you the type test with one topic: sleep deprivation. If the speech explains what sleep deprivation is and how it affects the body — that is concept or object: describing a thing and its properties. If the speech walks through what happens physiologically during each stage of sleep — that is process: a step-by-step mechanism. If the speech describes a famous disaster caused by sleep-deprived decision-making — that is event: a significant occurrence with a story. The type shapes the pattern. Pick the type that fits your topic, then pick the pattern that fits the type.</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the three-step build. STEP ONE: specific purpose. One infinitive phrase. Starts with To inform my audience about. One idea, audience-centered, achievable. Test it against the three questions. STEP TWO: central idea / thesis. A single DECLARATIVE sentence that describes. It must NOT argue. Compare: Renewable energy is our only hope — that is persuasive, an opinion. Vs. Solar, wind, and hydroelectric power are the three largest sources of renewable electricity in the United States — that describes, neutral, factual. STEP THREE: two to three main points that teach the thesis. Each main point is one chunk of the knowledge your thesis promises.</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a full model skeleton. Type: process. Specific purpose: To inform my audience about the three main stages of the immune system's response to a pathogen. Thesis: When a pathogen enters the body, the immune system responds in three coordinated stages — the physical barrier response, the innate immune response, and the adaptive immune response. Main Point I: Stage 1 — physical barriers: skin and mucous membranes try to keep pathogens out. Main Point II: Stage 2 — the innate response: general-purpose immune cells attack immediately. Main Point III: Stage 3 — the adaptive response: specialized cells learn to recognize and destroy the specific pathogen. Type is process, pattern is chronological, thesis is descriptive not argumentative. This is the shape you are building this week.</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Four clarity strategies. ONE: clear organization and signposting. Preview your main points; use internal summaries and signpost words. The audience cannot re-read an oral message — sign every turn. TWO: define your terms up front in plain language before you use them to explain other things. THREE: use examples, stories, and analogies. For abstract concepts, an analogy is worth more than three extra facts. Think of the immune system's innate response like a security guard — it does not know who the specific threat is, but it knows something is wrong and starts the alarm. FOUR: manage information load. Two or three well-explained main points beat six half-explained ones. Edit ruthlessly.</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PUBLIC SPEAKING · COMM 1 · WEEK 11</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Informative</a:t>
            </a:r>
          </a:p>
          <a:p>
            <a:pPr algn="ctr"/>
            <a:r>
              <a:rPr sz="6000" b="1">
                <a:solidFill>
                  <a:srgbClr val="FFFFFF"/>
                </a:solidFill>
                <a:latin typeface="Arial"/>
              </a:rPr>
              <a:t>Speaking</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Teach without advocating — clarity, accuracy, and cited evidence</a:t>
            </a:r>
          </a:p>
        </p:txBody>
      </p:sp>
      <p:sp>
        <p:nvSpPr>
          <p:cNvPr id="5" name="TextBox 4"/>
          <p:cNvSpPr txBox="1"/>
          <p:nvPr/>
        </p:nvSpPr>
        <p:spPr>
          <a:xfrm>
            <a:off x="914400" y="5806440"/>
            <a:ext cx="10360152" cy="548640"/>
          </a:xfrm>
          <a:prstGeom prst="rect">
            <a:avLst/>
          </a:prstGeom>
          <a:noFill/>
        </p:spPr>
        <p:txBody>
          <a:bodyPr wrap="square" anchor="ctr">
            <a:spAutoFit/>
          </a:bodyPr>
          <a:lstStyle/>
          <a:p>
            <a:pPr algn="ctr"/>
            <a:r>
              <a:rPr sz="1100" b="0">
                <a:solidFill>
                  <a:srgbClr val="6A74A8"/>
                </a:solidFill>
                <a:latin typeface="Arial"/>
              </a:rPr>
              <a:t>Silver Oak University (fictional sample) · Prof. Marchetti · Fall 2026</a:t>
            </a:r>
          </a:p>
        </p:txBody>
      </p:sp>
      <p:sp>
        <p:nvSpPr>
          <p:cNvPr id="6" name="TextBox 5"/>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RETENTION STRATEGIES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Relevant · Novel</a:t>
            </a:r>
          </a:p>
          <a:p>
            <a:pPr algn="ctr"/>
            <a:r>
              <a:rPr sz="6000" b="1">
                <a:solidFill>
                  <a:srgbClr val="FFFFFF"/>
                </a:solidFill>
                <a:latin typeface="Arial"/>
              </a:rPr>
              <a:t>Vivid · Repeated</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Make it stick, not just land</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ACCURACY &amp; CITATIONS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Verify first,</a:t>
            </a:r>
          </a:p>
          <a:p>
            <a:pPr algn="ctr"/>
            <a:r>
              <a:rPr sz="6000" b="1">
                <a:solidFill>
                  <a:srgbClr val="FFFFFF"/>
                </a:solidFill>
                <a:latin typeface="Arial"/>
              </a:rPr>
              <a:t>cite aloud</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The informative speaker's accuracy obligation</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AI-CRITIQUE MOMENT</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Verify every</a:t>
            </a:r>
          </a:p>
          <a:p>
            <a:pPr algn="ctr"/>
            <a:r>
              <a:rPr sz="6000" b="1">
                <a:solidFill>
                  <a:srgbClr val="FFFFFF"/>
                </a:solidFill>
                <a:latin typeface="Arial"/>
              </a:rPr>
              <a:t>source yourself</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Chatbots invent plausible citations</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DELIVERY FOR INFO</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Serve clarity,</a:t>
            </a:r>
          </a:p>
          <a:p>
            <a:pPr algn="ctr"/>
            <a:r>
              <a:rPr sz="6000" b="1">
                <a:solidFill>
                  <a:srgbClr val="FFFFFF"/>
                </a:solidFill>
                <a:latin typeface="Arial"/>
              </a:rPr>
              <a:t>not performance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Pace · eye contact · pauses for processing</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DELIVERED MODEL</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Three stages,</a:t>
            </a:r>
          </a:p>
          <a:p>
            <a:pPr algn="ctr"/>
            <a:r>
              <a:rPr sz="6000" b="1">
                <a:solidFill>
                  <a:srgbClr val="FFFFFF"/>
                </a:solidFill>
                <a:latin typeface="Arial"/>
              </a:rPr>
              <a:t>each builds</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Thesis excerpt — immune system response</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YOUR SPEECH THIS WEEK</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4600" b="1">
                <a:solidFill>
                  <a:srgbClr val="FFFFFF"/>
                </a:solidFill>
                <a:latin typeface="Arial"/>
              </a:rPr>
              <a:t>4–6 minutes</a:t>
            </a:r>
          </a:p>
          <a:p>
            <a:pPr algn="ctr"/>
            <a:r>
              <a:rPr sz="4600" b="1">
                <a:solidFill>
                  <a:srgbClr val="FFFFFF"/>
                </a:solidFill>
                <a:latin typeface="Arial"/>
              </a:rPr>
              <a:t>Two oral citations</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Real sources · verified · said aloud</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15</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THIS WEEK'S WORK</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Build it,</a:t>
            </a:r>
          </a:p>
          <a:p>
            <a:pPr algn="ctr"/>
            <a:r>
              <a:rPr sz="8000" b="1">
                <a:solidFill>
                  <a:srgbClr val="FFFFFF"/>
                </a:solidFill>
                <a:latin typeface="Arial"/>
              </a:rPr>
              <a:t>deliver it</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Tutorial 11 · Quiz 11 · Discussion 11 · Assignment 11 · Workshop 11</a:t>
            </a:r>
          </a:p>
        </p:txBody>
      </p:sp>
      <p:sp>
        <p:nvSpPr>
          <p:cNvPr id="5" name="TextBox 4"/>
          <p:cNvSpPr txBox="1"/>
          <p:nvPr/>
        </p:nvSpPr>
        <p:spPr>
          <a:xfrm>
            <a:off x="914400" y="5806440"/>
            <a:ext cx="10360152" cy="548640"/>
          </a:xfrm>
          <a:prstGeom prst="rect">
            <a:avLst/>
          </a:prstGeom>
          <a:noFill/>
        </p:spPr>
        <p:txBody>
          <a:bodyPr wrap="square" anchor="ctr">
            <a:spAutoFit/>
          </a:bodyPr>
          <a:lstStyle/>
          <a:p>
            <a:pPr algn="ctr"/>
            <a:r>
              <a:rPr sz="1100" b="0">
                <a:solidFill>
                  <a:srgbClr val="6A74A8"/>
                </a:solidFill>
                <a:latin typeface="Arial"/>
              </a:rPr>
              <a:t>Next week: persuasive speaking and the rhetorical appeals</a:t>
            </a:r>
          </a:p>
        </p:txBody>
      </p:sp>
      <p:sp>
        <p:nvSpPr>
          <p:cNvPr id="6" name="TextBox 5"/>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HOOK</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Teach,</a:t>
            </a:r>
          </a:p>
          <a:p>
            <a:pPr algn="ctr"/>
            <a:r>
              <a:rPr sz="6000" b="1">
                <a:solidFill>
                  <a:srgbClr val="FFFFFF"/>
                </a:solidFill>
                <a:latin typeface="Arial"/>
              </a:rPr>
              <a:t>don't argue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The informative speaker's single obligation</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THE DEFINING DISTINCTION</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Inform = teach</a:t>
            </a:r>
          </a:p>
          <a:p>
            <a:pPr algn="ctr"/>
            <a:r>
              <a:rPr sz="6000" b="1">
                <a:solidFill>
                  <a:srgbClr val="FFFFFF"/>
                </a:solidFill>
                <a:latin typeface="Arial"/>
              </a:rPr>
              <a:t>Persuade = argue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The line is ethical, not just technical</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THE WORKED CONTRAST</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Same topic,</a:t>
            </a:r>
          </a:p>
          <a:p>
            <a:pPr algn="ctr"/>
            <a:r>
              <a:rPr sz="6000" b="1">
                <a:solidFill>
                  <a:srgbClr val="FFFFFF"/>
                </a:solidFill>
                <a:latin typeface="Arial"/>
              </a:rPr>
              <a:t>two purposes</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Informative describes · Persuasive advocates</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THE FOUR TYPES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Object · Process</a:t>
            </a:r>
          </a:p>
          <a:p>
            <a:pPr algn="ctr"/>
            <a:r>
              <a:rPr sz="6000" b="1">
                <a:solidFill>
                  <a:srgbClr val="FFFFFF"/>
                </a:solidFill>
                <a:latin typeface="Arial"/>
              </a:rPr>
              <a:t>Event · Concept</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The type shapes the pattern</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TYPE IN ACTION</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One topic,</a:t>
            </a:r>
          </a:p>
          <a:p>
            <a:pPr algn="ctr"/>
            <a:r>
              <a:rPr sz="6000" b="1">
                <a:solidFill>
                  <a:srgbClr val="FFFFFF"/>
                </a:solidFill>
                <a:latin typeface="Arial"/>
              </a:rPr>
              <a:t>four questions</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Sleep deprivation — four different speeches</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BUILDING THE SPEECH</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Purpose →</a:t>
            </a:r>
          </a:p>
          <a:p>
            <a:pPr algn="ctr"/>
            <a:r>
              <a:rPr sz="6000" b="1">
                <a:solidFill>
                  <a:srgbClr val="FFFFFF"/>
                </a:solidFill>
                <a:latin typeface="Arial"/>
              </a:rPr>
              <a:t>Thesis → Outline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Three steps, in order</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MODEL SKELETON</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Topic: immune</a:t>
            </a:r>
          </a:p>
          <a:p>
            <a:pPr algn="ctr"/>
            <a:r>
              <a:rPr sz="6000" b="1">
                <a:solidFill>
                  <a:srgbClr val="FFFFFF"/>
                </a:solidFill>
                <a:latin typeface="Arial"/>
              </a:rPr>
              <a:t>system response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Specific purpose · thesis · three main points</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CLARITY STRATEGIES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4600" b="1">
                <a:solidFill>
                  <a:srgbClr val="FFFFFF"/>
                </a:solidFill>
                <a:latin typeface="Arial"/>
              </a:rPr>
              <a:t>Define · Signpost</a:t>
            </a:r>
          </a:p>
          <a:p>
            <a:pPr algn="ctr"/>
            <a:r>
              <a:rPr sz="4600" b="1">
                <a:solidFill>
                  <a:srgbClr val="FFFFFF"/>
                </a:solidFill>
                <a:latin typeface="Arial"/>
              </a:rPr>
              <a:t>Analogize · Edit</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Four tools that make information land</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