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12. This is the persuasion week — the one most of you have been building toward since we talked about organization and research. The big question: how do I design a message that genuinely moves an audience, ethically? By Sunday you will be able to identify and use all three rhetorical appeals, apply Monroe's Motivated Sequence, explain where persuasion ends and manipulation begins, and deliver a recorded persuasive speech on a non-partisan topic with real cited evidence.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visualization step is the one most student speakers leave out — and its absence is why many persuasive speeches fail to land. Its job: make the solution feel REAL and WORTHWHILE by showing the audience two futures. WITH your solution: trained bystanders across campus, people who act confidently in emergencies rather than freezing. WITHOUT your solution: the same gap, the same untrained inaction, the same avoidable outcomes. The audience needs to SEE both futures before the action step asks them to choose. Without visualization, the action step feels arbitrary. WITH it, the action step feels like an obvious step toward the better future.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Monroe's is the most comprehensive and field-tested, but three companion patterns are worth knowing. PROBLEM-SOLUTION: establish the problem, present and argue for the solution. Simpler than Monroe's, without the visualization and action steps — fine for shorter speeches. PROBLEM-CAUSE-SOLUTION: add a causal analysis (why does the problem persist? why do existing solutions fail?) between problem and solution — especially useful when the audience needs to understand why the obvious fix hasn't worked. COMPARATIVE ADVANTAGES: when the audience already knows both options, argue that yours is better on the criteria that matter most to them. Use this when the audience is not denying the problem but is weighing two solutions.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technique in the toolkit can be weaponized. Ethos can be faked. Pathos can be exploited. Logos can be fabricated. The line between a persuasive speaker and a manipulative one is the ethics of HOW they use these tools. The ethical dividing line: persuasion respects the audience's rational agency — it presents honest evidence, acknowledges contrary evidence, and makes an argument the audience can evaluate and reject. Manipulation bypasses rational agency — it suppresses evidence, inflates emotion beyond what facts warrant, or invents support that doesn't exist. Four manipulation moves to name and reject: (1) fabricated or unverified evidence; (2) disproportionate fear appeals; (3) suppressing counter-evidence; (4) false urgency or forced binary choices.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ethical speaker's checklist: (1) Is every statistic or claim I use REAL AND VERIFIED? If I got it from a chatbot, did I confirm it at the original source? (2) Does the emotion I am evoking ACCURATELY REFLECT the actual stakes? Not inflated; not fabricated. (3) Am I ACKNOWLEDGING the main counter-argument and engaging it honestly? (4) Is my ASK REASONABLE AND HONEST — am I asking for what I am actually asking for? Quick interaction: classify three described moves as ethical or manipulative — suggested: a) citing a CPR stat verified at heart.org and naming the source (ethical logos); b) saying 'experts unanimously agree' about a genuinely contested policy, without citing anyone (manipulative — false consensus); c) describing a real emergency scenario to illustrate first-aid need (ethical pathos).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How-to walkthrough in six steps. (1) State your claim — one clear sentence; identify the question type. (2) Pick your audience position — agreeing, neutral, or resistant — and adapt Monroe's emphasis accordingly. (3) Build logos FIRST — find one real, verified stat; write the oral citation before the speech. (4) Layer in one ethos move — your experience, preparation, or framing. (5) Design one pathos move — the genuine human stakes, proportionate. (6) Organize with Monroe's and convert to a keyword speaking outline. Practice the transitions between steps out loud. Topic bank (non-partisan): covered bike parking, first-aid workshop, sleep habits, meal prep, campus recycling, blood donation, exercise during exam week, library databases vs. search engines.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specific risk for persuasive speeches: fabricated logos. When you ask a chatbot for 'a good statistic about X,' it will often invent a plausible-sounding number and attribute it to a real-sounding organization. Neither the number nor the attribution may exist. This is the fabricated-logos problem — and using an unverified AI-supplied statistic in a speech is fabrication, an ethics violation. The rule: verify every AI-supplied statistic or source at the ORIGINAL SOURCE before using it. If the chatbot gives you a figure from the CDC, or the WHO, or a 2023 Stanford study — go to that organization's actual website and find that specific document. If you cannot find it there, do not use it. The Speech Workshop this week drills exactly this catch — you will ask the chatbot for a statistic, then verify it, and report what you found.</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ethos, pathos, logos — built on honest evidence, delivered extemporaneously, organized with Monroe's Motivated Sequence, with the ethics line clearly in view. The week's graded work: Lecture Tutorial 12 (AI tutor, share-link), Quiz 12, Discussion 12 ('When does persuasion cross into manipulation?'), Speech Workshop 12 ('The Three Appeals Drill'), and Assignment 12 (the Persuasive Speech — 2 to 4 minutes, all three appeals, one verified cited source, Monroe's structure). Tease next week: we go deeper into the machinery of logos — reasoning types (inductive, deductive, causal) and the common logical fallacies. Week 13 is where you learn to name exactly what breaks in a bad argument.</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Persuasion is the process of influencing an audience's beliefs, attitudes, values, or actions through reason and honest appeals. Notice what it is NOT: force, trickery, or selective withholding of evidence. Those are manipulation. The line between the two is this week's ethical territory — and we will name it directly. The three types of persuasive claims: QUESTION OF FACT (is something true?), QUESTION OF VALUE (is something good or right?), QUESTION OF POLICY (what should we do?) — the most common type, and the one Monroe's is designed for.</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Fact: is this true? Example — campus bike theft has increased in two years. Value: is this right or good? Example — campus wellness is worth investing in. Policy: what should we do? Example — the campus should require a two-hour first-aid workshop. Policy is the most common persuasive claim and the type most naturally paired with Monroe's Motivated Sequence. Quick interaction: classify three claim statements as fact, value, or policy — suggested: a) 'Sleep deprivation impairs reaction time as much as alcohol does' (fact); b) 'Student mental health matters as much as grades' (value); c) 'Everyone should learn hands-on basic first aid' (policy).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Aristotle's Rhetoric (4th century BCE) identified three modes of persuasion that modern communication research keeps confirming. They are not just ancient vocabulary; they are the three levers every effective communicator uses, every time. We will make each completely concrete with a non-partisan example: the campus first-aid workshop. Ethos: the speaker's credibility. Pathos: genuine emotional connection. Logos: logic and evidence. The appeals work together — a speech that opens only one door is always weaker than one that opens all three.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Ethos is the audience's perception of the speaker's trustworthiness and authority. Three sub-dimensions: COMPETENCE (do you know what you're talking about? — evidence of relevant experience or preparation), CHARACTER (are you honest and consistent? — you cite sources, you acknowledge counter-evidence), and GOODWILL (do you care about the audience's interests, not just your own? — you connect the topic to their lives, not just your agenda). Key insight: ethos is not just your credentials listed at the start — it is built IN the speech by what you do throughout. Ethos move example: 'As someone who completed the campus first-aid certification after a trail emergency, I've seen firsthand how fast an injury can become serious without trained responders nearby.' That is competence plus goodwill in one sentence.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Pathos is the appeal to genuine, relevant emotion. It does NOT mean manipulation or exploitation. Used ethically, pathos asks the audience to FEEL the real human stakes of the issue. Three tests for ethical pathos: the emotion is RELEVANT to the actual claim; it ACCURATELY reflects reality (not inflated or fabricated); and it is PROPORTIONATE to the actual stakes. Manipulative pathos: using fear far beyond what evidence supports; exploiting grief or anger to bypass reasoning; evoking an emotion the topic doesn't actually warrant. Pathos move example (illustrative scenario, not a specific documented event): 'Last year at a university, a student collapsed on the quad from a cardiac event. A trained bystander began CPR. Paramedics arrived four minutes later. That four minutes is why first-aid training matters — not as abstract skill, but as the gap between a story that ends with he survived and one that doesn't.' The emotion (concern, urgency) matches the actual stakes; the scenario is illustrative, not fabricated as a specific news event.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Logos is the appeal to reason: evidence (statistics, expert testimony, examples) organized into a sound argument. THE CRITICAL RULE: logos requires REAL, VERIFIED evidence. A fabricated statistic is not logos — it is fabrication, and it destroys all three appeals simultaneously. The model oral citation format: 'According to the American Heart Association, bystander CPR can significantly improve survival outcomes in cardiac arrest — as published on their CPR resources page at heart.org.' The format: source or organization + the finding + where you confirmed it. Students must find and verify their own specific statistic; this format is the model, not a specific verified figure from this slide. If the chatbot gives you a number, verify it at the original source before using it. If you cannot find it there, do not use it.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Contrast slide to show all three working together. Claim (policy): every incoming student should complete a two-hour hands-on first-aid workshop. ETHOS move: 'I completed this workshop last spring — two hours; I have felt more confident on campus ever since.' Competence plus goodwill. PATHOS move: 'Think about the last time you were near a crowded place on campus. If someone collapsed in front of you right now, would you know what to do in the time before paramedics arrive?' Genuine stakes, proportionate emotion. LOGOS move: oral citation from the American Heart Association on bystander CPR (verified format as above — student must confirm specific phrasing at heart.org). The three appeals are layered throughout the speech; they are not in separate compartments. Return to navy slides after this.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Monroe's Motivated Sequence was developed by Alan H. Monroe at Purdue University in the 1930s. It is a five-step organizational pattern designed specifically for persuasive speeches that call for action. The steps: (1) ATTENTION — grab the audience; make the problem real and immediate; (2) NEED — establish that a genuine problem exists and the audience is affected (logos lives here); (3) SATISFACTION — present your solution clearly; (4) VISUALIZATION — paint a picture of the future WITH and WITHOUT the solution (the most commonly skipped step — do not skip it); (5) ACTION — a specific, achievable ask. The sequence mirrors how audiences psychologically move toward action: you cannot SATISFY someone who hasn't first RECOGNIZED the need. That is why the order matters.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PUBLIC SPEAKING · COMM 1 · WEEK 12</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Persuasive Speaking</a:t>
            </a:r>
          </a:p>
          <a:p>
            <a:pPr algn="ctr"/>
            <a:r>
              <a:rPr sz="4600" b="1">
                <a:solidFill>
                  <a:srgbClr val="FFFFFF"/>
                </a:solidFill>
                <a:latin typeface="Arial"/>
              </a:rPr>
              <a:t>&amp; the Rhetorical</a:t>
            </a:r>
          </a:p>
          <a:p>
            <a:pPr algn="ctr"/>
            <a:r>
              <a:rPr sz="4600" b="1">
                <a:solidFill>
                  <a:srgbClr val="FFFFFF"/>
                </a:solidFill>
                <a:latin typeface="Arial"/>
              </a:rPr>
              <a:t>Appeals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Ethos · Pathos · Logos · Monroe's Motivated Sequence · Persuasion Ethics</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Marchetti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VISUALIZATION — DON'T SKIP IT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With the solution</a:t>
            </a:r>
          </a:p>
          <a:p>
            <a:pPr algn="ctr"/>
            <a:r>
              <a:rPr sz="4600" b="1">
                <a:solidFill>
                  <a:srgbClr val="FFFFFF"/>
                </a:solidFill>
                <a:latin typeface="Arial"/>
              </a:rPr>
              <a:t>Without the solution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step that makes action feel worth taking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OTHER PERSUASIVE PATTERNS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Problem-Solution</a:t>
            </a:r>
          </a:p>
          <a:p>
            <a:pPr algn="ctr"/>
            <a:r>
              <a:rPr sz="4600" b="1">
                <a:solidFill>
                  <a:srgbClr val="FFFFFF"/>
                </a:solidFill>
                <a:latin typeface="Arial"/>
              </a:rPr>
              <a:t>Problem-Cause-Solution</a:t>
            </a:r>
          </a:p>
          <a:p>
            <a:pPr algn="ctr"/>
            <a:r>
              <a:rPr sz="4600" b="1">
                <a:solidFill>
                  <a:srgbClr val="FFFFFF"/>
                </a:solidFill>
                <a:latin typeface="Arial"/>
              </a:rPr>
              <a:t>Comparative Advantages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Choose the pattern that fits the argument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PERSUASION ETHICS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Where is the</a:t>
            </a:r>
          </a:p>
          <a:p>
            <a:pPr algn="ctr"/>
            <a:r>
              <a:rPr sz="6000" b="1">
                <a:solidFill>
                  <a:srgbClr val="FFFFFF"/>
                </a:solidFill>
                <a:latin typeface="Arial"/>
              </a:rPr>
              <a:t>ethics line?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Persuasion respects reason · Manipulation bypasses it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ETHICAL SPEAKER'S CHECKLIST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Real. Proportionate.</a:t>
            </a:r>
          </a:p>
          <a:p>
            <a:pPr algn="ctr"/>
            <a:r>
              <a:rPr sz="4600" b="1">
                <a:solidFill>
                  <a:srgbClr val="FFFFFF"/>
                </a:solidFill>
                <a:latin typeface="Arial"/>
              </a:rPr>
              <a:t>Honest. Specific.</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Four questions before you deliver</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BUILDING YOUR PERSUASIVE SPEECH</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Claim → Audience</a:t>
            </a:r>
          </a:p>
          <a:p>
            <a:pPr algn="ctr"/>
            <a:r>
              <a:rPr sz="4600" b="1">
                <a:solidFill>
                  <a:srgbClr val="FFFFFF"/>
                </a:solidFill>
                <a:latin typeface="Arial"/>
              </a:rPr>
              <a:t>→ Three Appeals</a:t>
            </a:r>
          </a:p>
          <a:p>
            <a:pPr algn="ctr"/>
            <a:r>
              <a:rPr sz="4600" b="1">
                <a:solidFill>
                  <a:srgbClr val="FFFFFF"/>
                </a:solidFill>
                <a:latin typeface="Arial"/>
              </a:rPr>
              <a:t>→ Monroe's → Record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six-step workflow</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AI RISK THIS WEEK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Chatbots invent</a:t>
            </a:r>
          </a:p>
          <a:p>
            <a:pPr algn="ctr"/>
            <a:r>
              <a:rPr sz="6000" b="1">
                <a:solidFill>
                  <a:srgbClr val="FFFFFF"/>
                </a:solidFill>
                <a:latin typeface="Arial"/>
              </a:rPr>
              <a:t>statistics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Verify every AI-supplied figure at the original source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Ethos · Pathos</a:t>
            </a:r>
          </a:p>
          <a:p>
            <a:pPr algn="ctr"/>
            <a:r>
              <a:rPr sz="6000" b="1">
                <a:solidFill>
                  <a:srgbClr val="FFFFFF"/>
                </a:solidFill>
                <a:latin typeface="Arial"/>
              </a:rPr>
              <a:t>Logos · Monroe's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12 · Quiz 12 · Discussion 12 · Workshop 12 · Persuasive Speech</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argument, reasoning, and logical fallacies — the machinery of logos</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WHAT IS PERSUASION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Influencing what</a:t>
            </a:r>
          </a:p>
          <a:p>
            <a:pPr algn="ctr"/>
            <a:r>
              <a:rPr sz="6000" b="1">
                <a:solidFill>
                  <a:srgbClr val="FFFFFF"/>
                </a:solidFill>
                <a:latin typeface="Arial"/>
              </a:rPr>
              <a:t>people believe</a:t>
            </a:r>
          </a:p>
          <a:p>
            <a:pPr algn="ctr"/>
            <a:r>
              <a:rPr sz="6000" b="1">
                <a:solidFill>
                  <a:srgbClr val="FFFFFF"/>
                </a:solidFill>
                <a:latin typeface="Arial"/>
              </a:rPr>
              <a:t>or do</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Through reason and honest appeals — not force or trickery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THREE CLAIM TYPES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Fact · Value · Policy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What exactly is your speech arguing?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THREE RHETORICAL APPEALS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Ethos · Pathos · Logos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Aristotle's Rhetoric · Three ways any message reaches an audience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ETHOS — CREDIBILITY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Why should</a:t>
            </a:r>
          </a:p>
          <a:p>
            <a:pPr algn="ctr"/>
            <a:r>
              <a:rPr sz="6000" b="1">
                <a:solidFill>
                  <a:srgbClr val="FFFFFF"/>
                </a:solidFill>
                <a:latin typeface="Arial"/>
              </a:rPr>
              <a:t>they trust you?</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Competence · Character · Goodwill</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PATHOS — EMOTION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real</a:t>
            </a:r>
          </a:p>
          <a:p>
            <a:pPr algn="ctr"/>
            <a:r>
              <a:rPr sz="6000" b="1">
                <a:solidFill>
                  <a:srgbClr val="FFFFFF"/>
                </a:solidFill>
                <a:latin typeface="Arial"/>
              </a:rPr>
              <a:t>human stakes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Ethical pathos: proportionate, accurate, relevant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LOGOS — EVIDENCE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backbone</a:t>
            </a:r>
          </a:p>
          <a:p>
            <a:pPr algn="ctr"/>
            <a:r>
              <a:rPr sz="6000" b="1">
                <a:solidFill>
                  <a:srgbClr val="FFFFFF"/>
                </a:solidFill>
                <a:latin typeface="Arial"/>
              </a:rPr>
              <a:t>of the argument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Real · Verified · Cited out loud</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ALL THREE TOGETHER</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One claim, three</a:t>
            </a:r>
          </a:p>
          <a:p>
            <a:pPr algn="ctr"/>
            <a:r>
              <a:rPr sz="6000" b="1">
                <a:solidFill>
                  <a:srgbClr val="1E2761"/>
                </a:solidFill>
                <a:latin typeface="Arial"/>
              </a:rPr>
              <a:t>doors open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Claim: 'Every student should complete a two-hour first-aid workshop'</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MONROE'S MOTIVATED SEQUENCE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Five steps</a:t>
            </a:r>
          </a:p>
          <a:p>
            <a:pPr algn="ctr"/>
            <a:r>
              <a:rPr sz="8000" b="1">
                <a:solidFill>
                  <a:srgbClr val="FFFFFF"/>
                </a:solidFill>
                <a:latin typeface="Arial"/>
              </a:rPr>
              <a:t>to action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Alan H. Monroe · Purdue University · Attention → Need → Satisfaction → Visualization → Action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