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13. This week you earn the X-ray vision: you'll diagram a sound argument using the Toulmin model, name the four types of reasoning, and identify twelve logical fallacies precisely enough to explain exactly why each one is flawed. Big question on the board: What makes an argument actually hold up — and what makes it look convincing while secretly collapsing? Hook: 'Everyone who disagrees with me obviously hasn't thought it through.' What's wrong with that as an argument? Take three or four responses. That has a name: ad hominem. By Friday you'll know eleven more.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Group Three: problems with attacking instead of arguing. AD HOMINEM: attack the person, not the argument. 'Do not take study-group advice from someone who failed two courses.' The person's record has no bearing on whether the advice is logically sound. STRAW MAN: misrepresent the opponent's position and attack the misrepresentation. The original argument is left untouched. RED HERRING: introduce an irrelevant topic to divert. 'Why argue about bike racks when tuition is rising?' KEY DISTINCTION TABLE: ad hominem attacks the PERSON. Straw man attacks a DISTORTED VERSION of the position. Red herring CHANGES THE SUBJECT entirely. One attacks the wrong target. One attacks a fake target. One abandons the field.</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Group Four: structural and logical problems. FALSE DILEMMA (either-or): only two options presented when more exist. 'Either you support mandatory helmets for all cyclists, or you do not care about safety.' Many intermediate positions exist. SLIPPERY SLOPE: a chain of increasingly dire consequences from a small change, without evidence for each step. 'Allow drinks in the library and soon students will hold parties, then staff cannot keep up, and the library will shut entire wings.' Each step requires evidence. BEGGING THE QUESTION (circular reasoning): conclusion used as premise. 'Campus housing should be mandatory for first-year students because first-year students should live on campus.' Common misuse of the phrase 'begging the question' in everyday speech: it means circular, not just 'raises a question.'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classic mix-ups to drill. False cause vs. hasty generalization: FALSE CAUSE is about CAUSATION (B followed A, therefore A caused B). HASTY GENERALIZATION is about SAMPLE SIZE (2 cases to a universal rule). Different structural flaws. Ad hominem vs. straw man vs. red herring: AD HOMINEM attacks the PERSON. STRAW MAN attacks a DISTORTED VERSION of the position. RED HERRING CHANGES THE SUBJECT entirely. Valid authority vs. false authority: VALID means genuine expert in the relevant field, citing relevant evidence. FALSE means fame or expertise in a different field offered as proof in this one. This is the contrast slide: light background to anchor it. Keep these distinctions sharp.</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AI-critique moment. Paste this to the chatbot: 'I have been exercising every morning this month, and my grades have been great — so morning exercise must improve academic performance.' Ask it to identify the fallacy. Common chatbot error: confuses this with hasty generalization. Wrong. The structural problem here is specifically false cause (post hoc): B follows A does not mean A caused B. Hasty generalization would be the error if the problem were the sample size of a generalization. These are different structural flaws. Your job: evaluate whether the chatbot named the correct fallacy and whether its explanation actually distinguishes them. Supply the judgment it cannot. The tool labels; you verify.</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Before you make any argument in a speech, run it through the three-part check. ONE: do you have a specific, arguable CLAIM? Two: do you have real, credibly sourced EVIDENCE that bears on the claim? Three: does your WARRANT — the connecting principle — genuinely explain why the evidence proves the claim, or does it just restate the evidence? If the warrant just says 'because the evidence shows what the claim says,' you have a restatement, not a warrant. Fix it. Every fallacy we named this week is a place where one of these three breaks down, is faked, or is smuggled in without examination.</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week's graded work. Lecture Tutorial 13 (AI tutor, share-link) — reasoning types, Toulmin model, the twelve fallacies. Quiz 13 — matching item (fallacy to definition), scenario items. Discussion 13 — spot the fallacy in a described argument / is an emotional appeal always a fallacy? Assignment 13 — fallacy ID plus build-a-sound-argument. Speech Workshop 13 — the spot-the-fallacy drill, Toulmin scaffold, and the AI-mislabeling catch. Tease next week: Week 14 shifts to special-occasion speaking — the tribute, the toast, the introduction. The argument and reasoning skills stay active; the occasion changes.</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everything this week connects. A sound argument has a real claim, real evidence, and a warrant that genuinely links them. Every fallacy is a warrant that is missing, broken, or fake. Twelve fallacies. One Toulmin model. Four reasoning types. Name them precisely — not 'kind of wrong,' but 'false cause because sequence does not establish causation.' That precision is the skill. See you next week for special-occasion speaking: how the persuasion toolkit adapts to the tribute, the toast, and the group presentation.</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Bad arguments do not say 'I am flawed.' They dress up in confidence, statistics (real or invented), and authority (real or fake). Today we build the X-ray vision. A fallacy is not just a wrong answer. It is a reasoning error that masquerades as a right one. The goal is precision: not 'something feels off' but 'this is a false-cause fallacy because sequence does not establish causation.'</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Before we name what goes wrong, we name what right looks like. INDUCTIVE: specific cases to general conclusion. DEDUCTIVE: general principle to specific conclusion (the syllogism). CAUSAL: arguing that one thing causes another. ANALOGICAL: arguing by comparison. Each has a legitimate use and a fallacy that mimics it. Key trap coming: causal reasoning is legitimate when you can establish the mechanism. The false-cause fallacy is when you skip that step and just point to a sequence.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INDUCTIVE: you try three dining-hall Tuesday specials; all three disappoint; you conclude 'Tuesday specials aren't worth it.' Strength: builds from real-world examples. Vulnerability: generalize too fast from too few cases, and you get the hasty-generalization fallacy. DEDUCTIVE: a syllogism. General principle: first-year students who complete Study Skills workshops perform better in finals. Specific case: Maya completed the workshop. Conclusion: Maya is likely to perform well. Strength: if both premises are true and the logic valid, the conclusion follows. Vulnerability: a false premise breaks the chain even if the logic is technically valid.</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CAUSAL: argues that one event produces or causes another. Strength: identifies the mechanism — this is WHY that happens. KEY TRAP: sequence and correlation are not cause. B follows A does not mean A caused B. That is the false-cause post hoc fallacy. ANALOGICAL: argues by comparison. Covered bike racks worked at Greenfield College; they would likely work at Silver Oak for similar reasons. Strength: draws on comparable real-world evidence. Vulnerability: if the two situations differ in ways that matter, the argument fails. That is the weak-analogy fallacy.</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a precision tool from philosopher Stephen Toulmin, named factually. CLAIM: what you are asserting. EVIDENCE / GROUNDS: the data, facts, examples, testimony, or research that supports the claim. WARRANT: the logical principle that connects the evidence to the claim. The warrant is the bridge: why does the evidence actually prove the claim? Most everyday arguments have a claim and some evidence, but the warrant is left unstated. That is where fallacies hide. Additional terms: BACKING supports the warrant itself. QUALIFIER limits the claim (likely, in most cases). REBUTTAL acknowledges anticipated counter-arguments.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Worked example. CLAIM: Campus food service should extend weekday hours until 10 p.m. EVIDENCE / GROUNDS: A student-government survey found 73% of students who finish evening classes after 8 p.m. have no access to a hot meal on campus. (Explicitly illustrative — in a real speech, cite your actual source.) WARRANT: When a majority of evening students lack access to a basic nutritional resource during core academic hours, extending service to meet that documented need is a reasonable institutional accommodation. QUALIFIER: depending on staffing costs. REBUTTAL: unless evening demand does not justify the cost after accounting for food waste. Notice: the warrant is not a restatement of the claim or the evidence. It is the principle that makes the evidence relevant.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Group One: problems with evidence and generalization. HASTY GENERALIZATION: universal conclusion from too few cases. 'Both times I called campus IT, they were slow. Campus IT never responds quickly.' FALSE CAUSE (post hoc): B follows A, so A caused B. Sequence does not equal causation. WEAK ANALOGY: the compared situations differ in ways that matter. APPEAL TO IGNORANCE: no one has disproved it, so it must be true. Remember: false cause is about CAUSATION; hasty generalization is about SAMPLE SIZE. Different structural flaws. Do not blur them.</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Group Two: problems with source and authority. FALSE AUTHORITY: citing someone as an expert who lacks genuine relevant expertise. A famous athlete endorsing a nutritional supplement is not a nutrition expert. KEY CONTRAST: a registered dietitian citing published clinical research IS a valid authority appeal. The difference is whether the source has genuine expertise in the relevant field. BANDWAGON or AD POPULUM: popular equals true. 'Everyone in the dorm uses this study app, so it must be effective.' Popular does not mean true. Once, everyone believed something false.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PUBLIC SPEAKING · COMM 1 · WEEK 13</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Argument, Reasoning</a:t>
            </a:r>
          </a:p>
          <a:p>
            <a:pPr algn="ctr"/>
            <a:r>
              <a:rPr sz="4600" b="1">
                <a:solidFill>
                  <a:srgbClr val="FFFFFF"/>
                </a:solidFill>
                <a:latin typeface="Arial"/>
              </a:rPr>
              <a:t>&amp; Fallacies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What makes an argument hold up — and what makes it collapse</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Marchetti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FALLACIES: GROUP THREE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Attacking Instead</a:t>
            </a:r>
          </a:p>
          <a:p>
            <a:pPr algn="ctr"/>
            <a:r>
              <a:rPr sz="4600" b="1">
                <a:solidFill>
                  <a:srgbClr val="FFFFFF"/>
                </a:solidFill>
                <a:latin typeface="Arial"/>
              </a:rPr>
              <a:t>of Arguing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Ad hominem · Straw man · Red herring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FALLACIES: GROUP FOUR</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Structural</a:t>
            </a:r>
          </a:p>
          <a:p>
            <a:pPr algn="ctr"/>
            <a:r>
              <a:rPr sz="8000" b="1">
                <a:solidFill>
                  <a:srgbClr val="FFFFFF"/>
                </a:solidFill>
                <a:latin typeface="Arial"/>
              </a:rPr>
              <a:t>Problems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False dilemma · Slippery slope · Begging the question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THE MIX-UP TABLE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1E2761"/>
                </a:solidFill>
                <a:latin typeface="Arial"/>
              </a:rPr>
              <a:t>Know the</a:t>
            </a:r>
          </a:p>
          <a:p>
            <a:pPr algn="ctr"/>
            <a:r>
              <a:rPr sz="8000" b="1">
                <a:solidFill>
                  <a:srgbClr val="1E2761"/>
                </a:solidFill>
                <a:latin typeface="Arial"/>
              </a:rPr>
              <a:t>difference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False cause vs. hasty · Ad hominem vs. straw man vs. red herring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AI-CRITIQUE MOMENT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The chatbot</a:t>
            </a:r>
          </a:p>
          <a:p>
            <a:pPr algn="ctr"/>
            <a:r>
              <a:rPr sz="4600" b="1">
                <a:solidFill>
                  <a:srgbClr val="FFFFFF"/>
                </a:solidFill>
                <a:latin typeface="Arial"/>
              </a:rPr>
              <a:t>mislabels fallacies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Your job: catch it and explain the precise distinction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BUILD THE ARGUMENT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Toulmin check</a:t>
            </a:r>
          </a:p>
          <a:p>
            <a:pPr algn="ctr"/>
            <a:r>
              <a:rPr sz="6000" b="1">
                <a:solidFill>
                  <a:srgbClr val="FFFFFF"/>
                </a:solidFill>
                <a:latin typeface="Arial"/>
              </a:rPr>
              <a:t>before you speak</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Claim · Evidence · Warrant: all three, every argument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Name it.</a:t>
            </a:r>
          </a:p>
          <a:p>
            <a:pPr algn="ctr"/>
            <a:r>
              <a:rPr sz="6000" b="1">
                <a:solidFill>
                  <a:srgbClr val="FFFFFF"/>
                </a:solidFill>
                <a:latin typeface="Arial"/>
              </a:rPr>
              <a:t>Explain it.</a:t>
            </a:r>
          </a:p>
          <a:p>
            <a:pPr algn="ctr"/>
            <a:r>
              <a:rPr sz="6000" b="1">
                <a:solidFill>
                  <a:srgbClr val="FFFFFF"/>
                </a:solidFill>
                <a:latin typeface="Arial"/>
              </a:rPr>
              <a:t>Build it.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13 · Quiz 13 · Discussion 13 · Assignment 13 · Workshop 13</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WEEK 13 WRAP</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Sound arguments</a:t>
            </a:r>
          </a:p>
          <a:p>
            <a:pPr algn="ctr"/>
            <a:r>
              <a:rPr sz="6000" b="1">
                <a:solidFill>
                  <a:srgbClr val="FFFFFF"/>
                </a:solidFill>
                <a:latin typeface="Arial"/>
              </a:rPr>
              <a:t>have all three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Claim · Evidence · Warrant — and a warrant that actually holds</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Special-Occasion &amp; Small-Group Communication</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Bad arguments</a:t>
            </a:r>
          </a:p>
          <a:p>
            <a:pPr algn="ctr"/>
            <a:r>
              <a:rPr sz="6000" b="1">
                <a:solidFill>
                  <a:srgbClr val="FFFFFF"/>
                </a:solidFill>
                <a:latin typeface="Arial"/>
              </a:rPr>
              <a:t>don't announce</a:t>
            </a:r>
          </a:p>
          <a:p>
            <a:pPr algn="ctr"/>
            <a:r>
              <a:rPr sz="6000" b="1">
                <a:solidFill>
                  <a:srgbClr val="FFFFFF"/>
                </a:solidFill>
                <a:latin typeface="Arial"/>
              </a:rPr>
              <a:t>themselves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They dress up in confidence — learn to see through them</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FOUR REASONING TYPES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Inductive</a:t>
            </a:r>
          </a:p>
          <a:p>
            <a:pPr algn="ctr"/>
            <a:r>
              <a:rPr sz="8000" b="1">
                <a:solidFill>
                  <a:srgbClr val="FFFFFF"/>
                </a:solidFill>
                <a:latin typeface="Arial"/>
              </a:rPr>
              <a:t>Deductive</a:t>
            </a:r>
          </a:p>
          <a:p>
            <a:pPr algn="ctr"/>
            <a:r>
              <a:rPr sz="8000" b="1">
                <a:solidFill>
                  <a:srgbClr val="FFFFFF"/>
                </a:solidFill>
                <a:latin typeface="Arial"/>
              </a:rPr>
              <a:t>Causal</a:t>
            </a:r>
          </a:p>
          <a:p>
            <a:pPr algn="ctr"/>
            <a:r>
              <a:rPr sz="8000" b="1">
                <a:solidFill>
                  <a:srgbClr val="FFFFFF"/>
                </a:solidFill>
                <a:latin typeface="Arial"/>
              </a:rPr>
              <a:t>Analogical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Four ways reasoning moves — each with a legitimate use and a fallacy shadow</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INDUCTIVE &amp; DEDUCTIVE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Specific → General</a:t>
            </a:r>
          </a:p>
          <a:p>
            <a:pPr algn="ctr"/>
            <a:r>
              <a:rPr sz="4600" b="1">
                <a:solidFill>
                  <a:srgbClr val="FFFFFF"/>
                </a:solidFill>
                <a:latin typeface="Arial"/>
              </a:rPr>
              <a:t>General → Specific</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Inductive builds from examples · Deductive follows a principle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CAUSAL &amp; ANALOGICAL</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Cause → Effect</a:t>
            </a:r>
          </a:p>
          <a:p>
            <a:pPr algn="ctr"/>
            <a:r>
              <a:rPr sz="6000" b="1">
                <a:solidFill>
                  <a:srgbClr val="FFFFFF"/>
                </a:solidFill>
                <a:latin typeface="Arial"/>
              </a:rPr>
              <a:t>This ≈ That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Causal: why. Analogical: comparable cases.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TOULMIN MODEL</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Claim · Evidence</a:t>
            </a:r>
          </a:p>
          <a:p>
            <a:pPr algn="ctr"/>
            <a:r>
              <a:rPr sz="6000" b="1">
                <a:solidFill>
                  <a:srgbClr val="FFFFFF"/>
                </a:solidFill>
                <a:latin typeface="Arial"/>
              </a:rPr>
              <a:t>Warrant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Stephen Toulmin's framework for building and testing any argument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TOULMIN IN ACTION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Claim · Evidence</a:t>
            </a:r>
          </a:p>
          <a:p>
            <a:pPr algn="ctr"/>
            <a:r>
              <a:rPr sz="6000" b="1">
                <a:solidFill>
                  <a:srgbClr val="FFFFFF"/>
                </a:solidFill>
                <a:latin typeface="Arial"/>
              </a:rPr>
              <a:t>· Warrant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warrant is the load-bearing piece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FALLACIES: GROUP ONE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Evidence &amp;</a:t>
            </a:r>
          </a:p>
          <a:p>
            <a:pPr algn="ctr"/>
            <a:r>
              <a:rPr sz="6000" b="1">
                <a:solidFill>
                  <a:srgbClr val="FFFFFF"/>
                </a:solidFill>
                <a:latin typeface="Arial"/>
              </a:rPr>
              <a:t>Generalization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Hasty generalization · False cause · Weak analogy · Appeal to ignorance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FALLACIES: GROUP TWO</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Source &amp;</a:t>
            </a:r>
          </a:p>
          <a:p>
            <a:pPr algn="ctr"/>
            <a:r>
              <a:rPr sz="8000" b="1">
                <a:solidFill>
                  <a:srgbClr val="FFFFFF"/>
                </a:solidFill>
                <a:latin typeface="Arial"/>
              </a:rPr>
              <a:t>Authority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False authority · Bandwagon (ad populum)</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