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Two topics this week that connect: special-occasion speeches — the toast, the tribute, the introduction, the acceptance — and small-group communication, which is the framework you need when you are not the only speaker. Big question on the board: What does it take to fit the moment — to give a speech that is exactly right for this occasion, this person, and this room? By Friday you will be able to name and distinguish the major special-occasion speech types, apply the three criteria for success, classify group roles, and deliver a 60 to 90 second tribute or toast.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TASK ROLES: behaviors that move the group's work forward. The core behaviors: INITIATING — proposing an idea, a direction, a next step; INFORMATION-SEEKING — asking for the data the group needs; INFORMATION-GIVING — providing relevant knowledge; SUMMARIZING — pulling together what has been decided and restating it clearly; RECORDING — writing it down so the group has a record; COORDINATING — aligning the work across members. The person in a task role is constantly asking: what needs to happen next, and who is doing it? Task roles are necessary but not sufficient — a group with only task-focused members can accomplish the work while alienating everyone in the room.</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MAINTENANCE ROLES: behaviors that keep the group's relationships healthy and the team functioning. The core behaviors: ENCOURAGING — expressing warmth and appreciation for others' contributions; HARMONIZING — helping resolve conflict between members; GATEKEEPING — making sure quieter members get access to the floor and are heard; COMPROMISING — finding middle ground when there is a genuine disagreement; FOLLOWING — supporting the direction the group has chosen. The person in a maintenance role is constantly asking: is everyone okay and do we still feel like a team? Common misconception: maintenance roles are soft and optional. They are not. Groups that have strong task focus but no maintenance function burn out, exclude quieter members, and splinter under pressure.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SELF-CENTERED / DYSFUNCTIONAL ROLES: behaviors that serve the individual at the expense of the group. BLOCKING — repeatedly objecting to any proposed direction without offering an alternative (every group has experienced this); DOMINATING — monopolizing the floor, cutting others off, restating the same idea after the group has moved on; WITHDRAWING — disengaging completely, contributing nothing; RECOGNITION-SEEKING — hijacking the group's work to take personal credit; AGGRESSION — attacking others' ideas or identity. These roles are predictable and nameable, which means they can be addressed. The tool: name the behavior without naming the person — 'We keep coming back to the same objection; can we decide to try option A for the next ten minutes and revisit?' That is easier than 'You keep blocking us.'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group-speaking formats to know. PANEL: a group of speakers discusses a topic together in front of an audience — more conversational, less scripted, members respond to each other and to the audience. The moderator's job is to keep it on track and make sure all panelists get floor time. SYMPOSIUM: each member delivers a prepared speech on a different aspect of one topic, then the group opens for Q&amp;A — more structured, more scripted, requires practiced handoffs. In both formats, the group needs to coordinate: a clear division of roles and content; practiced transitions so the audience does not feel whiplash; a consistent visual or delivery style. The prep work for a panel or symposium is group work — and the group-role framework applies directly.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Misconceptions to close the loop. Number one: SPECIAL-OCCASION SPEECHES DON'T NEED PREPARATION — exactly backwards. A 90-second toast with no preparation will drift, run long, or miss the tone. The shorter the speech, the more every word counts. Number two: SPEECH OF INTRODUCTION IS ABOUT GIVING AN AWARD — no, that is the speech of presentation. Introduction = before the speaker speaks; presentation = giving the honor. Number three: TASK ROLES ARE MORE IMPORTANT THAN MAINTENANCE ROLES — no, both matter; a group with only task focus will burn out and exclude people. Number four: THE LOUDEST PERSON IS THE NATURAL LEADER — leadership is a function, not a personality trait. The person who asks the clarifying question and draws out the quiet member is often doing more for the group than the loudest voice in the room.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AI-critique moment for the week. A student asks a chatbot to help write a toast and gets: 'May your future be filled with joy, laughter, and the warmth of those who love you. Your dedication has inspired everyone around you.' That is generic filler — it could be said about literally anyone. The chatbot defaults to flowery sentiment because it does not know the person. The fix: give the chatbot a specific detail you actually know about the person and ask it to help you sharpen that detail into a spoken moment. A second failure mode: the chatbot may invent a specific-sounding story about the person you describe — anything specific that comes from the AI about a real person needs to be replaced with something YOU actually know. The tool helps you craft; it cannot supply the truth about a real human being. That has to come from you.</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the whole term in miniature — communication is audience-centered, success is measured by whether the audience received the message you intended, and specificity beats generality every time. This week applies all of it to the most socially high-stakes speeches many people ever give. The week's graded work: Lecture Tutorial 14 (AI tutor, share link); Speech Workshop 14 (draft and record a 60 to 90 second toast or tribute; self-assess fit, brevity, vividness); Quiz 14; Discussion 14 (what makes a tribute or toast land?); Assignment 14, your Special-Occasion Speech, a 60 to 90 second recorded tribute, toast, or introduction. Tease: Week 15 is the final headline speech — the Impromptu. You draw a prompt, build it fast with a PREP structure, and deliver it. Reading the room, being audience-centered on the fly — everything you have built this term shows up in that moment.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for examples from the room: a toast or tribute they have heard that actually landed, or one that missed. Then draw the contrast on the board. Generic: 'She has always been a dedicated and supportive colleague.' Specific: 'She stayed until midnight two days before my first conference presentation helping me find the argument I had buried in paragraph four.' Which one do you feel? The specific detail is not about being clever — it is about being true. The entire week rides on this principle. Generic sentiment is the enemy of a good special-occasion speech.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universal criteria: number one, OCCASION FIT — is this speech right for this specific event, audience, and moment? A roast-style tribute at a solemn memorial fails this test. Number two, APPROPRIATE BREVITY — almost all special-occasion speeches should be short, under three minutes, often under ninety seconds. The audience came for the occasion, not the speech. Brevity is a discipline, not a limitation. Number three, MOOD / TONE MATCH — warm and affectionate for a retirement toast; energizing and fast for a speaker introduction; reflective and gentle for a memorial tribute. Same skill set, different calibration. Run any special-occasion speech through these three questions before you deliver it.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speech of introduction introduces an upcoming speaker — it is NOT about giving an award. Goal: make the audience want to hear this person, then get out of the way. Structure: hook to get attention; why this topic matters; why this speaker is the right person on this topic; why the audience should care; close with the welcome and handoff. Classic failures: the introducer talks about themselves instead of the speaker; or reads the speaker's bio word for word from a sheet of paper. Time: under two minutes, often closer to one. Memory hook — the introducer is a warm-up act, not the main event. End with PLEASE WELCOME and start clapping.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Speech of PRESENTATION: you are giving an award or honor. Three beats: explain what the award is and why it matters; describe what the recipient did to earn it; present it. Keep the spotlight on the recipient, not on the organization giving it. Speech of ACCEPTANCE: you are the recipient. Three beats: thank those who gave it; acknowledge the people who helped you get there (keep this focused — not everyone in your life); put the award in meaningful perspective — what does it mean to you, what does the work mean to you. Common failure: acceptance speeches that go on for ten minutes lose the audience and embarrass the giver. The test: if you could cut the last three minutes without losing anything essential, do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TRIBUTE honors someone's life, work, or milestone — retirement, graduation, anniversary, memorial. A TOAST is a brief tribute at a social occasion ending with a raised glass. They share the same DNA: find one specific vivid true thing about the person, show what it reveals about who they are, add a wish for what comes next, and close with the signal. Toast structure in keyword form: one vivid detail; what it reveals; a forward wish; raise. The raise is the signal — it tells the room we are done talking and starting drinking. If you forget the raise, the toast just stops awkwardly. Common failure: inside jokes only two people understand; or so sentimental it embarrasses the honoree. The specific detail that the whole room can picture — that is the move.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AFTER-DINNER SPEECH: humorous with a real point — not stand-up comedy, not a lecture with jokes bolted on. The humor is the vehicle for the message. Uses the same organizational discipline as any speech, but the tone is lighter. COMMENCEMENT: celebrates a graduating class and inspires them for what comes next. The most common failure: a commencement speech that is mostly about the speaker's own life story. The graduates are the audience — keep it focused on them, what they have accomplished, what they are walking into, and one genuine wish for their next chapter. Be brief: the graduates are waiting to get their diplomas. Rule: commencement speeches that run past fifteen minutes start losing the room; the best ones often land around ten.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Work through the illustrative model toast structure with the class. This is fictional — no real person is being named or quoted. The four beats in keyword form: DETAIL — one specific true thing about this person that the room can picture; REVEALS — what that detail shows about who they are; WISH — a forward-looking sentence about what comes next for them; RAISE — please raise your glass to NAME. Then run it through the three criteria out loud. Occasion fit: yes. Brevity: yes, under ninety seconds. Tone match: yes, warm and specific. Then show what fails: replace the specific detail with a generic adjective and ask the class whether they feel anything. The contrast is the lesson. This is the one light-contrast slide —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who has been in a group project where one person did all the work, one disappeared, and one spent every meeting arguing about the wrong thing? Most hands go up. Bad group work has predictable causes, which means it has fixable ones. Why does this matter for a speaking course? Students will do panel discussions, symposium-style presentations, and coordinated group speeches — in this class and every class after it. The vocabulary of group roles is the vocabulary you need to diagnose what is going wrong and fix it. The problem-solving agenda: identify the problem; analyze it; set criteria for a solution; generate solutions; evaluate and select; implement and evaluate. Having a structure prevents the group from jumping to solutions before the problem is understood.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14</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Fit the Moment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Special-Occasion &amp; Small-Group Communication</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TASK ROLES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Move the</a:t>
            </a:r>
          </a:p>
          <a:p>
            <a:pPr algn="ctr"/>
            <a:r>
              <a:rPr sz="6000" b="1">
                <a:solidFill>
                  <a:srgbClr val="FFFFFF"/>
                </a:solidFill>
                <a:latin typeface="Arial"/>
              </a:rPr>
              <a:t>work forward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Initiating · summarizing · coordinating · recording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MAINTENANCE ROLES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Keep the</a:t>
            </a:r>
          </a:p>
          <a:p>
            <a:pPr algn="ctr"/>
            <a:r>
              <a:rPr sz="6000" b="1">
                <a:solidFill>
                  <a:srgbClr val="FFFFFF"/>
                </a:solidFill>
                <a:latin typeface="Arial"/>
              </a:rPr>
              <a:t>group together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Encouraging · harmonizing · gatekeeping · compromising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SELF-CENTERED ROLES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Serve the</a:t>
            </a:r>
          </a:p>
          <a:p>
            <a:pPr algn="ctr"/>
            <a:r>
              <a:rPr sz="8000" b="1">
                <a:solidFill>
                  <a:srgbClr val="FFFFFF"/>
                </a:solidFill>
                <a:latin typeface="Arial"/>
              </a:rPr>
              <a:t>individual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Blocking · dominating · withdrawing · recognition-seeking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PANEL &amp; SYMPOSIUM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Panel discuss ·</a:t>
            </a:r>
          </a:p>
          <a:p>
            <a:pPr algn="ctr"/>
            <a:r>
              <a:rPr sz="4600" b="1">
                <a:solidFill>
                  <a:srgbClr val="FFFFFF"/>
                </a:solidFill>
                <a:latin typeface="Arial"/>
              </a:rPr>
              <a:t>Symposium present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formats for group speaking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MISCONCEPTIONS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Wings it vs.</a:t>
            </a:r>
          </a:p>
          <a:p>
            <a:pPr algn="ctr"/>
            <a:r>
              <a:rPr sz="6000" b="1">
                <a:solidFill>
                  <a:srgbClr val="FFFFFF"/>
                </a:solidFill>
                <a:latin typeface="Arial"/>
              </a:rPr>
              <a:t>prepares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Short speeches need MORE discipline, not less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Generic filler</a:t>
            </a:r>
          </a:p>
          <a:p>
            <a:pPr algn="ctr"/>
            <a:r>
              <a:rPr sz="6000" b="1">
                <a:solidFill>
                  <a:srgbClr val="FFFFFF"/>
                </a:solidFill>
                <a:latin typeface="Arial"/>
              </a:rPr>
              <a:t>vs. vivid truth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chatbot defaults to sentiment — you supply the specifics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Plan it,</a:t>
            </a:r>
          </a:p>
          <a:p>
            <a:pPr algn="ctr"/>
            <a:r>
              <a:rPr sz="6000" b="1">
                <a:solidFill>
                  <a:srgbClr val="FFFFFF"/>
                </a:solidFill>
                <a:latin typeface="Arial"/>
              </a:rPr>
              <a:t>then speak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14 · Workshop 14 · Quiz 14 · Discussion 14 · Assignment 14</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Impromptu &amp; Adapting on the Fly · the final headline speech</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Generic vs.</a:t>
            </a:r>
          </a:p>
          <a:p>
            <a:pPr algn="ctr"/>
            <a:r>
              <a:rPr sz="6000" b="1">
                <a:solidFill>
                  <a:srgbClr val="FFFFFF"/>
                </a:solidFill>
                <a:latin typeface="Arial"/>
              </a:rPr>
              <a:t>specific</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Which one actually lands?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CRITERIA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Fit · Brief ·</a:t>
            </a:r>
          </a:p>
          <a:p>
            <a:pPr algn="ctr"/>
            <a:r>
              <a:rPr sz="6000" b="1">
                <a:solidFill>
                  <a:srgbClr val="FFFFFF"/>
                </a:solidFill>
                <a:latin typeface="Arial"/>
              </a:rPr>
              <a:t>Match the mood</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universal test for any special-occasion speech</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SPEECH OF INTRODUCTION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Set up</a:t>
            </a:r>
          </a:p>
          <a:p>
            <a:pPr algn="ctr"/>
            <a:r>
              <a:rPr sz="6000" b="1">
                <a:solidFill>
                  <a:srgbClr val="FFFFFF"/>
                </a:solidFill>
                <a:latin typeface="Arial"/>
              </a:rPr>
              <a:t>the speaker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Build excitement · hand off the room · stay brief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PRESENTATION &amp; ACCEPTANCE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Give it ·</a:t>
            </a:r>
          </a:p>
          <a:p>
            <a:pPr algn="ctr"/>
            <a:r>
              <a:rPr sz="8000" b="1">
                <a:solidFill>
                  <a:srgbClr val="FFFFFF"/>
                </a:solidFill>
                <a:latin typeface="Arial"/>
              </a:rPr>
              <a:t>Receive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Complementary speeches — one gives, one receives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TRIBUTE / TOAST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One vivid</a:t>
            </a:r>
          </a:p>
          <a:p>
            <a:pPr algn="ctr"/>
            <a:r>
              <a:rPr sz="8000" b="1">
                <a:solidFill>
                  <a:srgbClr val="FFFFFF"/>
                </a:solidFill>
                <a:latin typeface="Arial"/>
              </a:rPr>
              <a:t>true thing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Specific · brief · occasion-matched · raise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AFTER-DINNER &amp; COMMENCEMENT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Humor with</a:t>
            </a:r>
          </a:p>
          <a:p>
            <a:pPr algn="ctr"/>
            <a:r>
              <a:rPr sz="8000" b="1">
                <a:solidFill>
                  <a:srgbClr val="FFFFFF"/>
                </a:solidFill>
                <a:latin typeface="Arial"/>
              </a:rPr>
              <a:t>a point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Entertain the occasion — keep the audience at center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THE MODEL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Toast structure</a:t>
            </a:r>
          </a:p>
          <a:p>
            <a:pPr algn="ctr"/>
            <a:r>
              <a:rPr sz="6000" b="1">
                <a:solidFill>
                  <a:srgbClr val="1E2761"/>
                </a:solidFill>
                <a:latin typeface="Arial"/>
              </a:rPr>
              <a:t>in practice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Four beats, under ninety seconds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SMALL GROUPS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Predictable</a:t>
            </a:r>
          </a:p>
          <a:p>
            <a:pPr algn="ctr"/>
            <a:r>
              <a:rPr sz="6000" b="1">
                <a:solidFill>
                  <a:srgbClr val="FFFFFF"/>
                </a:solidFill>
                <a:latin typeface="Arial"/>
              </a:rPr>
              <a:t>causes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Miserable group work has fixable roots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