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last instructional week of the course. This week tests a different skill: what do you do when you do not have time to prepare? Impromptu speaking — thinking on your feet, building a response in seconds, landing one clear point even when the prompt surprises you — is the form of public speaking you will use most in real life. The big question this week: When you cannot prepare, can a fast structure save you, and can you stay composed when things go sideways? By Friday you will have PREP as an automatic structure, a full Q&amp;A toolkit, and a recorded impromptu speech.</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Q&amp;A moment. Questioner: But doesn't your argument fall apart if the data is different in other countries? Speaker's sequence: (1) Good question — I want to restate it so everyone has it: you're asking whether my evidence holds beyond the U.S. context. (2) The short answer is: some of it does, some doesn't, and I should have been clearer about scope. (3) What I'm confident in is the principle, not the geographic universality. I'll own that limit. Notice: no defensiveness. Restate fairly. Answer the fair version. Acknowledge limits without collapsing. This is a light slide intentionally; the deck stays mostly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things that will go wrong and how to handle each. Tech fails: do not apologize for three minutes while staring at the laptop. Say once: My slides aren't loading — I'll talk you through it. Then do. Your speech is in your head, not the slides. Blanking: do not freeze for more than two seconds. Say: Let me take a breath and pick that back up. Then breathe and find the next point. Your audience does not know your outline; they do not know you are lost. Audiences are rooting for you. Unexpected time cuts: always know your summary sentence — the one line that captures your whole point. If time is cut, say the summary and your best example. Memory hook: the audience wants you to succeed. Any graceful recovery beats a frozen panic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and AI-critique workflow for the week. The rehearsal loop: draw a prompt, 60 seconds of silent PREP planning, record, watch once, give yourself one fix, record again. AI-critique — three failure modes to watch this week. (1) Hollow praise: Excellent PREP structure, very clear and engaging — tells you nothing about whether your Point was first or your Example was vivid. (2) Fabricated frameworks: chatbots sometimes invent best practices that don't match real communication training. If it tells you something specific and technical, verify it against a real source. (3) Vague delivery feedback: Just be more confident — confidence is the result of a specific technique. Push: Be specific. What exact word or sentence showed my PREP structure was working, and what one specific change would make my Example stronger?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Assignment 15 — the Impromptu Speech. This is the final recorded speech of the term. Draw one of the six provided prompts randomly. Take 60 seconds to write PREP keywords — one short phrase per step, nothing more. Record a 60 to 90 second speech from memory of those four keywords. Do not read them. Look at the camera. The coach will walk you through PREP, a brief rehearsal, and a self-assessment against the rubric: Structure/PREP 30, One clear point 20, Support/Example 20, Composure 15, Delivery 15. Total 100. Submit the coach's report with your score on line 1, plus your chat link, plus the recording.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Speech Workshop 15 — the Impromptu Drill. This is the last Workshop of the term and it brings everything together. Draw a prompt from the Workshop list. 60 seconds to plan your PREP keywords — one phrase per step, timer running. Record yourself 60 to 90 seconds. Watch the first take all the way through. Complete the self-assessment scaffold: PREP structure check for all four steps, plus composure and delivery check. Answer four analysis questions. Use an approved chatbot as rehearsal coach. Then the AI-critique moment: catch hollow praise, vague delivery advice, and fabricated frameworks. Submit the prompt, PREP keywords, self-assessment, analysis answers, AI-critique paragraph, and the recording. Worth 50 points.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Quiz 15 covers: the definition and distinction of impromptu vs. extemporaneous (this is the recurring distractor — nail it); the PREP framework, including a matching item for all four steps; a scenario item for a missing PREP step; the five Q&amp;A best practices including the listen-fully move and the I-don't-know credibility move; and adapting when tech fails. No trick questions. The distractors hammer the impromptu vs. extemp confusion, burying the Point at the end of PREP, and treating I don't know as a failure rather than a credibility move.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brings together everything from Week 9 delivery, Week 1 managing nerves, and every framework built since September. Impromptu is the stress test of the whole course, and PREP is the fail-safe. The week's graded work: Lecture Tutorial 15 (PREP, impromptu strategy, Q&amp;A moves), Quiz 15, Discussion 15 (can impromptu speaking be taught), Assignment 15 (the PREP-structured Impromptu Speech, recorded, 100 points), and Speech Workshop 15 (the Impromptu Drill, 50 points). Tease: Week 16 is the Final — cumulative review of all eight objectives, all frameworks, all vocabulary. No new speeches. We close with everything built this term.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live demonstration before any definition. Call on three students: Name one thing you're going to do this weekend. Give them zero preparation. Then debrief: each of you just gave an impromptu answer, and most of them had a shape: a point, a quick reason, maybe an example. You already do this. We are just going to make it faster and cleaner on purpose. The stakes line: almost every high-stakes speaking moment in real life is impromptu. The person who lands those moments is not luckier — they have a faster structure.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distinction is the quiz distractor every semester. IMPROMPTU means delivering a message with little or no advance preparation — you get the prompt and you go. EXTEMPORANEOUS means carefully prepared and practiced, delivered conversationally from a brief keyword outline. They are not the same. Extemporaneous is the recommended default all term — it has a keyword outline, rehearsal time, and a delivery choice. Impromptu has none of that. Memory hook: Extemporaneous equals prepared, just not scripted. Impromptu equals no prep, but still structured.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does impromptu happen? (1) Someone asks you to say a few words at a meeting, a class, a gathering. (2) A follow-up question in a Q&amp;A catches you by surprise. (3) Your prepared presentation is cut short and you need to summarize on the spot. (4) A job interviewer asks Tell me about a challenge you overcame. The myth is that great impromptu speakers are fast thinkers by nature. The truth is they have a framework they fire immediately. The framework does not need to be perfect — it needs to be fast, clear, and finished.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one structure that will save you almost every time. It takes five seconds to deploy, it makes you sound organized when you are not feeling organized, and it applies to any prompt. P equals Point: state your main idea immediately in one sentence. R equals Reason: give one reason why, one or two sentences. E equals Example: make it concrete, a brief story, a real scenario, a personal moment. P equals Point again: restate the point to land the speech cleanly. PREP forces you to say the main idea first, gives your brain a checklist to fire through when anxiety tries to blank your memory, and produces a complete mini-speech with a beginning, middle, and end even at 60 seconds.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speech — Prompt: What is one skill every college student should develop? Point: Every college student should develop the ability to write a clear email. Reason: Most professional miscommunication starts with an unclear message — a vague subject line, no ask, no deadline. Example: I once waited a week for a professor's feedback because my email said I had a question about my essay with no attachment and no specific question. The professor could not help me. Point again: A two-minute email written clearly is worth more than ten texts — so yes, clear writing is the skill. Timed delivery: approximately 30 to 35 seconds. PREP can scale to 90 seconds by expanding the example. The structure is the same.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buy-time toolkit — what to do in the first five seconds. (1) Pause. One full breath. Do not fill it with um — silence is composure, not confusion. (2) Repeat or reframe the question: So you're asking whether... This buys three to four seconds and confirms you heard correctly. (3) Brief connector: Let me think about that for a second. NOT That's a great question every single time — it's hollow filler. (4) Start with the Point. Not with a disclaimer. Not with I'm not sure, but. Just the point. The one-clear-point rule: a rambling impromptu fails at the first P. One main idea, period.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Q&amp;A is impromptu speaking on demand. Every Q&amp;A best practice maps back to PREP. Move 1: listen to the whole question before you respond. Do not interrupt, do not start planning your answer mid-question, do not assume you know where it's going. Many speakers start formulating while the questioner is still speaking, miss the actual question, and answer the wrong thing. Move 2: repeat or reframe the question. So you're asking whether X is true, or whether Y is the better approach — is that right? Two purposes: buys thinking time, and ensures the whole room heard the question. Even in a small room, repeat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Move 3: answer concisely with Point plus one reason or example, then stop. Not a second speech. Not well it depends with no resolution. Move 4: bridge to your main message when relevant. That's actually connected to the central point I made about... Use it sparingly — once or twice per Q&amp;A. Overusing it looks evasive. Move 5: handle hostile, trick, or unknown questions honestly. Hostile: restate it fairly, then answer the fair version. Unknown: say I don't know, but I can find out and get back to you. This is credibility, not weakness. Bluffing is far more damaging when you're caught. Off-topic: That's a different topic and a good one. I'd love to talk about it after.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Thinking on</a:t>
            </a:r>
          </a:p>
          <a:p>
            <a:pPr algn="ctr"/>
            <a:r>
              <a:rPr sz="6000" b="1">
                <a:solidFill>
                  <a:srgbClr val="FFFFFF"/>
                </a:solidFill>
                <a:latin typeface="Arial"/>
              </a:rPr>
              <a:t>Your Feet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Impromptu speaking, PREP, and Q&amp;A</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MODEL Q&amp;A BRIDGE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Restate fairly,</a:t>
            </a:r>
          </a:p>
          <a:p>
            <a:pPr algn="ctr"/>
            <a:r>
              <a:rPr sz="6000" b="1">
                <a:solidFill>
                  <a:srgbClr val="1E2761"/>
                </a:solidFill>
                <a:latin typeface="Arial"/>
              </a:rPr>
              <a:t>then answer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Composure beats defensiveness every time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WHEN THINGS GO WRONG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sentence,</a:t>
            </a:r>
          </a:p>
          <a:p>
            <a:pPr algn="ctr"/>
            <a:r>
              <a:rPr sz="6000" b="1">
                <a:solidFill>
                  <a:srgbClr val="FFFFFF"/>
                </a:solidFill>
                <a:latin typeface="Arial"/>
              </a:rPr>
              <a:t>then keep going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Tech fails · blanking · time cuts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Make the tool</a:t>
            </a:r>
          </a:p>
          <a:p>
            <a:pPr algn="ctr"/>
            <a:r>
              <a:rPr sz="6000" b="1">
                <a:solidFill>
                  <a:srgbClr val="FFFFFF"/>
                </a:solidFill>
                <a:latin typeface="Arial"/>
              </a:rPr>
              <a:t>be specific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failure modes in impromptu coaching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ASSIGNMENT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Draw. Plan 60 sec.</a:t>
            </a:r>
          </a:p>
          <a:p>
            <a:pPr algn="ctr"/>
            <a:r>
              <a:rPr sz="4600" b="1">
                <a:solidFill>
                  <a:srgbClr val="FFFFFF"/>
                </a:solidFill>
                <a:latin typeface="Arial"/>
              </a:rPr>
              <a:t>Record. Submit.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PREP-structured · 60–90 sec · worth 100</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WORKSHOP 15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Impromptu</a:t>
            </a:r>
          </a:p>
          <a:p>
            <a:pPr algn="ctr"/>
            <a:r>
              <a:rPr sz="6000" b="1">
                <a:solidFill>
                  <a:srgbClr val="FFFFFF"/>
                </a:solidFill>
                <a:latin typeface="Arial"/>
              </a:rPr>
              <a:t>Drill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Draw · 60 sec · record · self-assess · 50 pts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QUIZ 15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Impromptu, PREP,</a:t>
            </a:r>
          </a:p>
          <a:p>
            <a:pPr algn="ctr"/>
            <a:r>
              <a:rPr sz="6000" b="1">
                <a:solidFill>
                  <a:srgbClr val="FFFFFF"/>
                </a:solidFill>
                <a:latin typeface="Arial"/>
              </a:rPr>
              <a:t>and Q&amp;A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10 items · due Sun Dec 13</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Structure saves</a:t>
            </a:r>
          </a:p>
          <a:p>
            <a:pPr algn="ctr"/>
            <a:r>
              <a:rPr sz="6000" b="1">
                <a:solidFill>
                  <a:srgbClr val="FFFFFF"/>
                </a:solidFill>
                <a:latin typeface="Arial"/>
              </a:rPr>
              <a:t>the scramble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15 · Quiz 15 · Discussion 15 · Assignment 15 · Workshop 15</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Final Exam — cumulative, all 8 objectives. No new speeches.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You already do</a:t>
            </a:r>
          </a:p>
          <a:p>
            <a:pPr algn="ctr"/>
            <a:r>
              <a:rPr sz="6000" b="1">
                <a:solidFill>
                  <a:srgbClr val="FFFFFF"/>
                </a:solidFill>
                <a:latin typeface="Arial"/>
              </a:rPr>
              <a:t>this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Every unplanned answer is an impromptu speech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KEY DISTINCTION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Impromptu</a:t>
            </a:r>
          </a:p>
          <a:p>
            <a:pPr algn="ctr"/>
            <a:r>
              <a:rPr sz="4600" b="1">
                <a:solidFill>
                  <a:srgbClr val="FFFFFF"/>
                </a:solidFill>
                <a:latin typeface="Arial"/>
              </a:rPr>
              <a:t>vs. extemporaneous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 prep vs. prepared-and-practiced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WHEN YOU FACE IMPROMPTU</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Say a few words</a:t>
            </a:r>
          </a:p>
          <a:p>
            <a:pPr algn="ctr"/>
            <a:r>
              <a:rPr sz="6000" b="1">
                <a:solidFill>
                  <a:srgbClr val="FFFFFF"/>
                </a:solidFill>
                <a:latin typeface="Arial"/>
              </a:rPr>
              <a:t>on short notice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Meetings · interviews · Q&amp;A · toasts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FRAMEWORK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PREP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Point · Reason · Example · Point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PREP IN ACTION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Point first,</a:t>
            </a:r>
          </a:p>
          <a:p>
            <a:pPr algn="ctr"/>
            <a:r>
              <a:rPr sz="6000" b="1">
                <a:solidFill>
                  <a:srgbClr val="FFFFFF"/>
                </a:solidFill>
                <a:latin typeface="Arial"/>
              </a:rPr>
              <a:t>always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Worked model: one skill every student should develop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FIRST 5 SECONDS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Pause. Reframe.</a:t>
            </a:r>
          </a:p>
          <a:p>
            <a:pPr algn="ctr"/>
            <a:r>
              <a:rPr sz="6000" b="1">
                <a:solidFill>
                  <a:srgbClr val="FFFFFF"/>
                </a:solidFill>
                <a:latin typeface="Arial"/>
              </a:rPr>
              <a:t>Point.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Buy time gracefully — silence is composure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Q&amp;A — MOVE 1 + 2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Listen fully,</a:t>
            </a:r>
          </a:p>
          <a:p>
            <a:pPr algn="ctr"/>
            <a:r>
              <a:rPr sz="6000" b="1">
                <a:solidFill>
                  <a:srgbClr val="FFFFFF"/>
                </a:solidFill>
                <a:latin typeface="Arial"/>
              </a:rPr>
              <a:t>then reframe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Don't plan while they're still talking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Q&amp;A — MOVES 3, 4, 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Answer, bridge,</a:t>
            </a:r>
          </a:p>
          <a:p>
            <a:pPr algn="ctr"/>
            <a:r>
              <a:rPr sz="6000" b="1">
                <a:solidFill>
                  <a:srgbClr val="FFFFFF"/>
                </a:solidFill>
                <a:latin typeface="Arial"/>
              </a:rPr>
              <a:t>or say so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Concise · connect · honest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