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16 — Finals Week. This is a different kind of class session: no new content, all review. We are walking the whole course arc, one objective at a time, identifying the one move each topic requires and the one mistake that costs the most points. Big question for the week: Across all eight objectives — the communication process through impromptu delivery — what is the move each topic asks of you, and where do most people slip? The Final is 25 items, 100 points, 4 each. Cumulative over Weeks 1 through 15. Objectives 1 through 8. By the end of this session you will know exactly where to focus your final prep.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7, persuasive speaking — Week 12. THE RHETORICAL APPEALS, classical, from Aristotle: ETHOS is credibility — competence, character, goodwill. A speaker builds ethos by citing credentials, acknowledging counterarguments, demonstrating knowledge. PATHOS is emotional appeal — used ethically to engage the audience's values and feelings; not manipulation. LOGOS is logical appeal — evidence plus sound reasoning. The Final will have a matching item: appeal name to described example. Learn to recognize each appeal in a described scenario. QUESTIONS of fact, value, policy: fact claims what is true; value claims what is good or better; policy claims what should be done. PERSUASIVE PATTERNS: problem-solution, problem-cause-solution, comparative advantages, Monroe's Motivated Sequence — attention, need, satisfaction, visualization, action. ETHICS: the line between persuasion and manipulation is honest evidence and transparent reasoning. Keep all examples non-partisan; analyze how persuasion works, not which side to take.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7, reasoning and fallacies — Week 13. REASONING TYPES: inductive — specific to general, draws a general conclusion from multiple examples; deductive — general to specific, applies a general principle to a case; causal — identifies a cause-and-effect link; analogical — argues by comparison. THE TOULMIN MODEL (Stephen Toulmin, factual): CLAIM is the conclusion; EVIDENCE or DATA or GROUNDS is the support; WARRANT is the logical link connecting evidence to the claim — why this data supports this claim. LOGICAL FALLACIES — the Final will have a matching item, fallacy to definition. Know these: hasty generalization, false cause or post hoc, ad hominem, straw man, false dilemma or either-or, bandwagon or ad populum, slippery slope, false authority, red herring, begging the question. Most commonly confused: ad hominem attacks the person, not the argument; straw man misrepresents the opponent's position to knock it down more easily; false cause confuses sequence with causation. Highest-cost error: treating sequential events as causal.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8, special-occasion and small-group communication — Week 14. SPECIAL-OCCASION SPEECHES: speech of introduction — introduces a speaker to an audience; speech of presentation — gives an award; speech of acceptance — receives an award; tribute or eulogy — celebrates or mourns a person; toast; after-dinner speech — entertains with a point; commencement address. The key principles for all: fit the occasion, be appropriately brief, match the mood, and still be organized. SMALL-GROUP COMMUNICATION: group roles are classified into three types — TASK roles are focused on getting work done, clarifying goals, tracking progress; MAINTENANCE roles support relationships and group cohesion, mediating conflict and encouraging quieter members; SELF-CENTERED or DYSFUNCTIONAL roles serve individual agendas at the group's expense. Problem-solving in groups follows the standard agenda or reflective-thinking pattern. GROUP AND PANEL PRESENTATIONS: divide the content cleanly, practice transitions between speakers, maintain a consistent thread.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8, impromptu and Q&amp;A — Week 15. IMPROMPTU SPEAKING: little to no preparation. The key is to PICK A STRUCTURE FAST and commit to one clear point. THE PREP FRAMEWORK: Point — state your main point first; Reason — explain why; Example — give a specific illustration; Point — restate your conclusion. Other quick frameworks: past-present-future; problem-solution; simple three-point structure. Strategies: buy time gracefully (pause, breathe, take a sip of water); pick one clear point, don't ramble; land a crisp close. MANAGING Q&amp;A: listen to the WHOLE question before responding; repeat or paraphrase the question so everyone hears it; answer concisely; use a BRIDGE — briefly acknowledge the question, then pivot back to a key message; handle hostile questions by staying professional and addressing the legitimate concern, not the hostility; say 'I don't know, but I will find out' honestly when you do not know. ADAPTING WHEN THINGS GO WRONG: tech fails, the slide does not advance, you lose your place — have a backup plan, pause calmly, continue from a clear landmark. The highest-cost confusion: impromptu versus extemporaneous. Impromptu has no preparation. Extemporaneous is thoroughly prepared and practiced.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Final Exam blueprint. 25 items, 100 points, 4 points each. Item types: multiple choice, matching, true/false, multiple-answer or select all that apply. COVERAGE DISTRIBUTION: W1 through W7 concepts about 12 items; the post-midterm weeks 9 through 15 about 13 items — so the second half carries slightly more weight. SIGNATURE MATCHING ITEMS on the Final: delivery method to description; rhetorical appeal to example; fallacy to definition; organizational pattern to use. Know all four. No free-response, no arithmetic, no essay. All auto-gradable. KEY CONCEPTS MOST LIKELY TO APPEAR: encoding versus decoding; the four noise types; specific purpose versus thesis; the four delivery modes especially memorized versus extemporaneous; ethos, pathos, logos; the PREP steps; the Toulmin model claim, evidence, warrant; and the common fallacies. Use the Study Guide, the Exam-Prep Tutorial, and the Practice Final to prepare.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final AI-critique moment of the course. When you use the Exam-Prep Tutorial chatbot, watch for these failure modes. ONE: it may misname or misdefine a fallacy — for example, calling a straw man an ad hominem, or reversing the definition of false cause. Test its accuracy against your Study Guide. TWO: it may invent a quotation or a speech excerpt. If it gives you a specific quote from a famous speaker, verify it at the American Rhetoric archive or an authoritative source before you trust it. THREE: it may give you hollow praise in the drill — 'Great answer!' with no explanation of what was correct or incorrect. Force it to explain why the correct answer is correct and why each wrong option is wrong. FOUR: it may conflate extemporaneous delivery with memorized delivery, or ethos with logos. These are the same confusions the exam tests — catching them in the chatbot is practice for the exam itself. The course rule, stated plainly one last time: the chatbot drafts and drills, but you supply the judgment. Every fact it gives you is checkable.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Callback for the final session. The only graded item this week is the FINAL — worth 20 percent of your course grade. No quiz, no discussion, no assignment, no workshop. The prep kit: Study Guide — work through all eight objectives in order, do the active-recall checks; Exam-Prep Tutorial — paste the prompt into an approved chatbot, work through it honestly, submit the share link; Practice Final — sit it timed, like the real thing, then review every miss against the Study Guide; Final — cumulative, 25 items, 100 points, opens this week. Window closes Friday December 18 at 11:59 p.m. Advice from the course: the eight objectives are eight moves, not eight mountains. You have done every one of these in a Workshop, a quiz, a discussion, or an assignment. This exam is a chance to show what fifteen weeks built. Come ready to show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whole course is one coherent arc. The first half built the CRAFT: Obj 1 the communication process, ethics, apprehension; Obj 2 listening and audience analysis; Obj 3 topic, purpose, and thesis; Obj 4 research and credible evidence; Obj 5 organizing the speech; Obj 5 continued, outlining. Then Obj 5's other half, language and style. The midterm covered all of that. The second half built the PERFORMANCE AND PERSUASION: Obj 5 delivery and the four modes; Obj 6 presentation aids; Obj 7 informative speaking; Obj 7 persuasive speaking and the rhetorical appeals; Obj 7 reasoning and fallacies; Obj 8 special-occasion and small-group; Obj 8 impromptu and Q&amp;A. The Final covers all eight, but the second-half material carries more weight because we had not yet tested it. Know both halves; budget extra time for weeks 9 through 15.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1 review — W1. The communication process: SOURCE encodes a MESSAGE, sends it via a CHANNEL, the RECEIVER decodes it, FEEDBACK loops back, all of it occurring inside a CONTEXT fighting NOISE. Four kinds of noise: physical, physiological, psychological, semantic. Semantic noise is the most commonly tested: it is the language itself getting in the way, jargon the audience does not know. Communication is TRANSACTIONAL: speaker and audience are both sending and receiving simultaneously. Ethics: be honest, cite sources, never fabricate a quotation or statistic, avoid plagiarism in all three forms (global, patchwork, incremental). Communication apprehension: NORMAL, nearly universal, it is adrenaline, the cure is preparation and practice and cognitive reframing. The highest-cost misconception: 'experienced speakers feel no nerves.' Wrong — they channel the adrenaline. On the Final: encoding vs. decoding; the four noise types; the ethics rule on fabrication.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Objectives 2 review — Weeks 2 and 3. LISTENING: five types — discriminative, comprehensive or informational, critical or evaluative, empathic, appreciative. Know the difference between critical listening (evaluate evidence and reasoning) and empathic listening (understand feelings and perspective). Common barriers: pseudolistening, information overload, psychological noise, semantic noise. AUDIENCE ANALYSIS: three types — demographic (age, group memberships), psychographic (attitudes, beliefs, values), situational (occasion, size, time, setting). Audience-centeredness means the measure of success is what the audience takes away. PURPOSE AND THESIS: general purpose = to inform, persuade, or mark an occasion; specific purpose = a single infinitive phrase, audience-centered, one idea only; thesis or central idea = a single declarative sentence stating the message. The highest-cost confusion: specific purpose versus thesis. Specific purpose is the speaker's goal phrased as an infinitive. Thesis is the message itself, a complete declarative sentence.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Objectives 3 and 4 review — Weeks 4, 5, 6. RESEARCH: types of supporting material — examples (brief, extended, hypothetical), statistics, expert testimony, peer or lay testimony. Source credibility: evaluate by currency, relevance, authority, accuracy, purpose, the CRAAP framework. The oral citation says the source, the qualifier, and the date ALOUD during the speech. Never fabricate a citation; chatbots invent citations constantly, and catching that is a core course skill. ORGANIZATION: build the BODY first, then the introduction, then the conclusion. Organizational patterns: chronological for steps or history; spatial for physical layout; topical for categories; causal for cause-and-effect; problem-solution for a fix; Monroe's Motivated Sequence, attention, need, satisfaction, visualization, action, for persuasion. The introduction functions: attention-getter, reveal topic, establish credibility and goodwill, preview main points. OUTLINING: preparation outline is full sentences, you build it but never read from it; speaking outline is keywords, you take it to the lectern. Coordination and subordination: items at the same level carry equal weight; a point only has sub-points if it has at least two. Division rule: no lone A without a 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5, language portion — Week 7, the last week before the midterm. Oral style versus written style: oral is simpler, more personal, more repetition for emphasis, uses signposting, direct address. Qualities of effective language — CLARITY: concrete, familiar, concise; avoid jargon. VIVIDNESS: imagery, rhythmic devices — parallelism, anaphora or repetition at the start of successive clauses, alliteration, antithesis, metaphor, simile. APPROPRIATENESS: matches the audience, occasion, and topic. ETHICAL AND INCLUSIVE LANGUAGE: unbiased, respectful, people-first. DENOTATIVE meaning = the dictionary definition; CONNOTATIVE meaning = the emotional associations. Highest-cost confusions: simile uses like or as; metaphor states something IS something else. The famous anaphora example in the course is King's repeated phrase in the 'I Have a Dream' speech — named and linked factually at the American Rhetoric archive; the course never reproduces long passages.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5, delivery portion — Week 9. THE FOUR DELIVERY MODES are the signature matching item on exams. MANUSCRIPT: read word-for-word from a written text; use for exact wording situations but limits eye contact. MEMORIZED: recited entirely from memory; high risk of mental blank if the speaker loses their place. IMPROMPTU: little or no advance preparation; thinking on your feet. EXTEMPORANEOUS: thoroughly prepared and practiced, delivered conversationally from a keyword outline — the recommended default. Most tested confusion: memorized versus extemporaneous. Extemporaneous is PREPARED but NOT memorized; the speaker uses notes. VOCAL DELIVERY: rate, pitch, volume or projection, pauses and avoiding fillers, articulation, pronunciation, vocal variety and emphasis. PHYSICAL DELIVERY: eye contact — sustained three to five second conversational gaze, not scanning; gestures — purposeful; posture; movement; facial expression. The goal is to convey preparation and presence simultaneously — conversational, not robotic.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6 — Week 10. FUNCTIONS of aids: improve clarity, increase audience retention, add credibility, sustain interest. TYPES: objects or models, photographs and images, charts and graphs, diagrams, maps, video or audio clips, handouts, the speaker as aid. Know your GRAPH TYPES for matching items: pie chart equals proportions or parts of a whole; line graph equals trend over time; bar chart equals comparisons across categories; diagram equals how something works. MEDIA: slideware, posters, whiteboard. DESIGN PRINCIPLES: one idea per slide, large readable fonts, high contrast, minimal text, consistent style — the six by six heuristic as a starting guideline. INTEGRATING AIDS: reveal the aid, reference it briefly, return eye contact to the audience. Never read the slides aloud. The speaker is always the main event; the aid supports, it does not replace. Death by PowerPoint: too many slides, too much text, reading verbatim, slides as script — all mistakes tested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7, informative speaking — Week 11. The informative speech conveys knowledge and understanding WITHOUT advocacy — it takes no side. TYPES of informative speeches: about objects or things, about processes or how to do something, about events, about concepts or abstract ideas. Sub-types: description, demonstration, explanation. The number-one trap here: an informative speech that slides into persuasion. If the speaker is pushing a position or recommending action, it is no longer purely informative. STRATEGIES for clarity: clear organization, define terms early, use examples and analogies to make the abstract concrete, signpost heavily. STRATEGIES for retention: connect to what the audience already knows, use repetition and internal summaries, use vivid support. The informative speech accuracy rule matches the course-wide citation-integrity rule: every fact must be real and every source credible.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PUBLIC SPEAKING · COMM 1 · WEEK 16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The Whole Course,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One Last 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Final review — all 8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(fictional sample) · Prof. Marchetti · Fall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7 — W12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Persuasive Speaking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&amp; the Appeals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Ethos · Pathos · Logos — the Aristotelian triad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7 — W13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Reasoning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&amp; Fallacies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Claim + Evidence + Warrant — spot the fallacy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8 — W14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Special-Occasion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&amp; Small Groups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Fit the occasion · task vs. maintenance roles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8 — W15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Impromptu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&amp; Q&amp;A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PREP framework · bridge · handle the unknown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FINAL BLUEPRINT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25 items · 100 pts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4 pts each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W1–7 concepts ~12 items · W9–15 ~13 items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AI-CRITIQUE MOMENT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One last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audit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What the chatbot will get wrong — and how to catch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Arial"/>
              </a:rPr>
              <a:t>Study Guide →</a:t>
            </a:r>
          </a:p>
          <a:p>
            <a:pPr algn="ctr"/>
            <a:r>
              <a:rPr sz="3600" b="1">
                <a:solidFill>
                  <a:srgbClr val="FFFFFF"/>
                </a:solidFill>
                <a:latin typeface="Arial"/>
              </a:rPr>
              <a:t>Tutorial → Practice → Final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No quiz · no discussion · no assignment · no workshop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Thank you for a great semester, Silver Oak — Prof. Marchetti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COURSE ARC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Eight objectives,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one story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From process → delivery → persuasion → beyond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1 — W1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Communication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Process + Ethics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Source → Message → Channel → Receiver → Feedback, in noise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2 — W2–W3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Listening · Audience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Purpose · Thesis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Hear → analyze → focus the message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3–4 — W4–W6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Research · Organize</a:t>
            </a:r>
          </a:p>
          <a:p>
            <a:pPr algn="ctr"/>
            <a:r>
              <a:rPr sz="4600" b="1">
                <a:solidFill>
                  <a:srgbClr val="FFFFFF"/>
                </a:solidFill>
                <a:latin typeface="Arial"/>
              </a:rPr>
              <a:t>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Evidence → pattern → preparation vs. speaking outline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5 (Lang) — W7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Language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&amp;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Clarity · vividness · appropriateness · inclusive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5 (Del) — W9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Delivery &amp;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the Four Modes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Manuscript · Memorized · Impromptu · Extemporaneous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6 — W10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Presentation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Aids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Clarify · retain · integrate — don't read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7 — W11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Informative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Speaking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Teach, don't advocate — clarity and retention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