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U.S. History to 1877. This is a course about how we KNOW the American past, not a list of dates to memorize. Quick ground rules: your grade is mostly coursework — weekly tutorials, quizzes, a discussion, an assignment, and a Primary Source Workshop — plus a midterm and a final. You will USE an approved AI chatbot (Gemini, Claude, or ChatGPT) on the coursework, but AI is NOT allowed on the quizzes, midterm, or final. This week's big question: how do historians turn old documents into trustworthy knowledge, and what worlds met in 1492? Tell the class: by Friday you'll analyze a real 500-year-old document like a historian.</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1492 didn't just move people — it moved crops, animals, and germs, in both directions, remaking life on two hemispheres. Historians call it the Columbian Exchange, a term coined by historian Alfred Crosby in 1972. Set up the next slide as two arrows. The key skill for the quiz: knowing WHICH WAY things traveled. American crops went out to the world; Old World animals and — most lethally — diseases came in. This is causation in action: one event sets off a cascade of consequences across continents for centuries.</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Drill the directions, because this is the classic trap. FROM the Americas: maize (corn), potatoes, tomatoes, cacao, tobacco, beans, squash — crops that transformed diets worldwide (the potato alone reshaped European population). TO the Americas: wheat, rice, sugarcane, and the animals — horses, cattle, pigs, sheep — plus the diseases. Quick check: ask the class which way the horse traveled (answer: from the Old World — it was not native to the Americas at this time), and which way maize traveled (out of the Americas). Then turn to the deadliest item on the list.</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State this plainly and with respect — no euphemism. Native peoples had no prior exposure, and thus little immunity, to Old World diseases. Epidemics — often racing AHEAD of the Europeans themselves — killed enormous shares of Indigenous populations, by many estimates up to 90% in hard-hit regions. This catastrophe is the single biggest reason the later colonial story unfolds as it does: it emptied land Europeans would claim and shattered societies. This is a hard fact, and we name it directly. It is not a vague 'decline'; it is the central demographic event of the era.</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Clear up a common phrase. 'Columbus discovered America' is misleading on two counts: millions of people already LIVED here, and educated Europeans already knew the earth was round (he didn't prove that). The accurate, significant claim is that 1492 opened SUSTAINED CONTACT between hemispheres that had developed apart for millennia. Tell the class this is why the words we choose — discovery, encounter, contact, invasion — are themselves interpretations, and why the debate over Columbus Day vs. Indigenous Peoples' Day is really a debate about how to name this event. We'll argue it in this week's discussion.</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Run the week's AI-critique habit live. Paste to an approved chatbot: 'Give me a famous quotation from Columbus's 1493 letter, with the exact wording.' Then CHECK it against the real document in our module. Chatbots routinely invent quotations that were never written, misdate the letter, or blend it with Columbus's separate ship's journal (the 'they would make good servants' line is from the journal, not this letter). Your job all term: the tool drafts, YOU verify against the source. This is exactly how the Lecture Tutorial and the Primary Source Workshop work — you catch the model, you don't trust it.</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Walk the week's graded work and time estimates. Lecture Tutorial 1 (~60–90 min, low-stakes, share-link submission) teaches the four moves, Indigenous diversity, and the Columbian Exchange. Quiz 1 (10 pts) is closed to AI. Discussion 1 asks how we should name 1492 — you'll think it through with the chatbot, then post the summary. Assignment 1 is a short document-based argument built from Columbus's letter. Primary Source Workshop 1 (50 pts) is the heart of the week: run the four moves on the letter, then catch the AI's mistakes. Everything closes Sunday, Sep 6. Start the workshop early.</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Tease next week. In 1492 Europeans arrived; now they come to STAY. Next week we ask why the Spanish, French, Dutch, and English built such DIFFERENT colonies — a silver empire, a fur-trading network, a trading hub, and farming-and-tobacco settlements — and why Jamestown and Plymouth turned out worlds apart. We'll carry this week's four moves with us: every claim about those colonies will rest on a source we have to read carefully. Callback: history isn't a list of dates — it's an argument from evidence, and now you know how to make one. See you Tuesday.</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Open by arguing it out: how do we actually know anything about 1492? Nobody in this room was there. A textbook? Who wrote it, from what? A movie? Made up. Land the point: almost everything we 'know' about the distant past traces back to DOCUMENTS — things people made at the time. History is the craft of reading that evidence without being fooled by it. Ask the class for one source they'd trust about the past and one they'd doubt — and why. That instinct, made rigorous, is the whole course.</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Define both in plain language. A PRIMARY source is evidence made AT THE TIME by someone connected to the event — a letter, a law, a diary, a treaty, an artifact. A SECONDARY source is a LATER account that interprets primary sources — a textbook, a documentary, this lecture. Memory hook: 'primary = made then; secondary = written about it later.' Then the catch students must hear: a primary source is NOT automatically 'the truth.' An eyewitness can lie, exaggerate, or simply not know. Primary sources are CLOSER to the event — that's why we prize them — but each still has a point of view we read around.</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slide students photograph — the spine of the entire course. Walk each move once. Sourcing: ask who/when/why BEFORE you read; what was the author's purpose? Contextualization: what was happening in the world when it was made, and what did words mean then? Close reading: what does it say exactly — the specific claims, tone, and what is emphasized or left out? Corroboration: does another source confirm it, and where do accounts disagree? Memory hook to write on the board: 'Source it, situate it, read it close, cross-check it.' We will run these four moves every single week in the Primary Source Workshop.</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Sourcing is the move beginners skip and experts never do. Before reading a word, ask: who made this, when, and — most important — WHY? A document written to persuade a king is read differently from a private diary. Demonstrate: if I hand you a glowing letter a salesperson wrote to their boss, you already discount the glow. Same with historical documents. Tell the class we're about to source a real one: a letter Columbus wrote in 1493 to the crown that funded him. Ask them to predict, before we read it: what will a report written to your funders tend to emphasize?</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Introduce the week's primary source: Christopher Columbus's letter announcing his first voyage, written February 1493 to Luis de Santángel, an official of the Spanish crown. It was printed and spread across Europe. Source it together: author = Columbus; audience = his funders; purpose = report SUCCESS and secure more support. So we should expect it to look favorable. Read aloud the accurate excerpt: he calls the Taíno 'so generous with what they possess,' then says he gave them gifts 'to induce them to become Christians, and to love and serve their Highnesses … and help to get for us things … necessary to us.' Admiration and acquisition, in one breath.</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Now close-read what the words DO. Columbus praises the Taíno as generous and unsuspicious — and in the same passage describes inducing them to 'serve their Highnesses' and to yield 'things … necessary to us.' A second excerpt is blunter: he promises the crown 'as much gold as they desire' and 'as many slaves as they choose to send for.' The tone is warm; the purpose is extractive. Lesson for students: tone and aim are different things — read both. A document can sound admiring while describing conquest. This is why close reading matters: the meaning is in the exact words, not the vibe.</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hardest, most important move for beginners: read what the source does NOT say. Columbus describes the Taíno, but we never hear the Taíno themselves — their perspective is absent. The letter also cannot foresee what's coming: the epidemics and conquest that will devastate these communities. Tell the class: a one-sided source, read uncritically, becomes the ONLY story — and erases the people most affected. That's why we corroborate, seeking other evidence (later accounts, archaeology, Indigenous oral tradition) to supply the missing voice. The silence in a source is often where the history is.</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Pivot to the worlds that existed before any colony. Estimates are debated — a good example of historians arguing from incomplete evidence — but the Americas likely held tens of millions of people, with millions north of Mexico, in hundreds of distinct societies. Point to each: the Mississippians built Cahokia, with huge earthen mounds, perhaps 10,000–20,000 people at its peak around 1100 CE. The Ancestral Puebloans built Chaco Canyon's great houses and cliff dwellings. The Haudenosaunee formed a sophisticated political confederacy. Far south, Tenochtitlan rivaled any European city. The point: diversity, not a blank map. 'Wilderness' is a story told later; it was homeland.</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55448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WEEK 1 OF 16 · HIST 1301</a:t>
            </a:r>
          </a:p>
        </p:txBody>
      </p:sp>
      <p:sp>
        <p:nvSpPr>
          <p:cNvPr id="3" name="TextBox 2"/>
          <p:cNvSpPr txBox="1"/>
          <p:nvPr/>
        </p:nvSpPr>
        <p:spPr>
          <a:xfrm>
            <a:off x="731520" y="2377440"/>
            <a:ext cx="10728655" cy="2011680"/>
          </a:xfrm>
          <a:prstGeom prst="rect">
            <a:avLst/>
          </a:prstGeom>
          <a:noFill/>
        </p:spPr>
        <p:txBody>
          <a:bodyPr wrap="square" anchor="ctr" lIns="0" rIns="0" tIns="0" bIns="0">
            <a:spAutoFit/>
          </a:bodyPr>
          <a:lstStyle/>
          <a:p>
            <a:pPr algn="ctr"/>
            <a:r>
              <a:rPr sz="6400" b="1">
                <a:solidFill>
                  <a:srgbClr val="FFFFFF"/>
                </a:solidFill>
                <a:latin typeface="Arial"/>
              </a:rPr>
              <a:t>DOING HISTORY</a:t>
            </a:r>
          </a:p>
        </p:txBody>
      </p:sp>
      <p:sp>
        <p:nvSpPr>
          <p:cNvPr id="4" name="TextBox 3"/>
          <p:cNvSpPr txBox="1"/>
          <p:nvPr/>
        </p:nvSpPr>
        <p:spPr>
          <a:xfrm>
            <a:off x="731520" y="4480560"/>
            <a:ext cx="10728655" cy="822960"/>
          </a:xfrm>
          <a:prstGeom prst="rect">
            <a:avLst/>
          </a:prstGeom>
          <a:noFill/>
        </p:spPr>
        <p:txBody>
          <a:bodyPr wrap="square" anchor="ctr" lIns="0" rIns="0" tIns="0" bIns="0">
            <a:spAutoFit/>
          </a:bodyPr>
          <a:lstStyle/>
          <a:p>
            <a:pPr algn="ctr"/>
            <a:r>
              <a:rPr sz="2600">
                <a:solidFill>
                  <a:srgbClr val="9FB0E0"/>
                </a:solidFill>
                <a:latin typeface="Arial"/>
              </a:rPr>
              <a:t>Worlds Before 1607</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1492 ONWARD</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THE COLUMBIAN EXCHANGE</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DIRECTION MATTERS</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WHICH WAY?</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Americas → world: maize, potatoes, tomatoes, cacao, tobacco</a:t>
            </a:r>
          </a:p>
          <a:p>
            <a:pPr algn="l">
              <a:spcAft>
                <a:spcPts val="1000"/>
              </a:spcAft>
            </a:pPr>
            <a:r>
              <a:rPr sz="2200">
                <a:solidFill>
                  <a:srgbClr val="333333"/>
                </a:solidFill>
                <a:latin typeface="Arial"/>
              </a:rPr>
              <a:t>•  World → Americas: wheat, rice, sugarcane, horses, cattle, pigs</a:t>
            </a:r>
          </a:p>
          <a:p>
            <a:pPr algn="l">
              <a:spcAft>
                <a:spcPts val="1000"/>
              </a:spcAft>
            </a:pPr>
            <a:r>
              <a:rPr sz="2200">
                <a:solidFill>
                  <a:srgbClr val="333333"/>
                </a:solidFill>
                <a:latin typeface="Arial"/>
              </a:rPr>
              <a:t>•  World → Americas: smallpox, measles, influenza — the deadliest cargo</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DEADLIEST CARGO</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8000" b="1">
                <a:solidFill>
                  <a:srgbClr val="FFFFFF"/>
                </a:solidFill>
                <a:latin typeface="Arial"/>
              </a:rPr>
              <a:t>UP TO 90%</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NAMING 1492</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NOT A 'DISCOVERY'</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TECHNOLOGY · AUDIT THE AI</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VERIFY THE MACHINE</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BEFORE NEXT CLASS</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THIS WEEK'S WORK</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Lecture Tutorial 1 — the four moves + the Exchange (AI tutor)</a:t>
            </a:r>
          </a:p>
          <a:p>
            <a:pPr algn="l">
              <a:spcAft>
                <a:spcPts val="1000"/>
              </a:spcAft>
            </a:pPr>
            <a:r>
              <a:rPr sz="2200">
                <a:solidFill>
                  <a:srgbClr val="333333"/>
                </a:solidFill>
                <a:latin typeface="Arial"/>
              </a:rPr>
              <a:t>•  Quiz 1 — sources, Indigenous America, the Columbian Exchange</a:t>
            </a:r>
          </a:p>
          <a:p>
            <a:pPr algn="l">
              <a:spcAft>
                <a:spcPts val="1000"/>
              </a:spcAft>
            </a:pPr>
            <a:r>
              <a:rPr sz="2200">
                <a:solidFill>
                  <a:srgbClr val="333333"/>
                </a:solidFill>
                <a:latin typeface="Arial"/>
              </a:rPr>
              <a:t>•  Discussion 1 — Whose 'Discovery'? (AI dialogue + post)</a:t>
            </a:r>
          </a:p>
          <a:p>
            <a:pPr algn="l">
              <a:spcAft>
                <a:spcPts val="1000"/>
              </a:spcAft>
            </a:pPr>
            <a:r>
              <a:rPr sz="2200">
                <a:solidFill>
                  <a:srgbClr val="333333"/>
                </a:solidFill>
                <a:latin typeface="Arial"/>
              </a:rPr>
              <a:t>•  Assignment 1 — a mini-DBQ from Columbus's letter</a:t>
            </a:r>
          </a:p>
          <a:p>
            <a:pPr algn="l">
              <a:spcAft>
                <a:spcPts val="1000"/>
              </a:spcAft>
            </a:pPr>
            <a:r>
              <a:rPr sz="2200">
                <a:solidFill>
                  <a:srgbClr val="333333"/>
                </a:solidFill>
                <a:latin typeface="Arial"/>
              </a:rPr>
              <a:t>•  Workshop 1 — Reading Columbus's 1493 letter (50 pts)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15</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WEEK 2 · COLONIZATION</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THEY COME TO STAY</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WEEK'S QUESTION</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HOW DO WE KNOW?</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TWO KINDS OF EVIDENCE</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PRIMARY vs SECONDARY</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THE HISTORIAN'S TOOLKIT</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THE FOUR MOVES</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Sourcing — who made it, when, and WHY?</a:t>
            </a:r>
          </a:p>
          <a:p>
            <a:pPr algn="l">
              <a:spcAft>
                <a:spcPts val="1000"/>
              </a:spcAft>
            </a:pPr>
            <a:r>
              <a:rPr sz="2200">
                <a:solidFill>
                  <a:srgbClr val="333333"/>
                </a:solidFill>
                <a:latin typeface="Arial"/>
              </a:rPr>
              <a:t>•  Contextualization — what world produced it?</a:t>
            </a:r>
          </a:p>
          <a:p>
            <a:pPr algn="l">
              <a:spcAft>
                <a:spcPts val="1000"/>
              </a:spcAft>
            </a:pPr>
            <a:r>
              <a:rPr sz="2200">
                <a:solidFill>
                  <a:srgbClr val="333333"/>
                </a:solidFill>
                <a:latin typeface="Arial"/>
              </a:rPr>
              <a:t>•  Close reading — the exact words, claims, and silences</a:t>
            </a:r>
          </a:p>
          <a:p>
            <a:pPr algn="l">
              <a:spcAft>
                <a:spcPts val="1000"/>
              </a:spcAft>
            </a:pPr>
            <a:r>
              <a:rPr sz="2200">
                <a:solidFill>
                  <a:srgbClr val="333333"/>
                </a:solidFill>
                <a:latin typeface="Arial"/>
              </a:rPr>
              <a:t>•  Corroboration — does another source confirm it?</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MOVE 1 · SOURCING</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ASK BEFORE YOU READ</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A REAL DOCUMENT · 1493</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COLUMBUS'S LETTER</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CLOSE READING</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ADMIRATION + ACQUISITION</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WHAT'S LEFT OUT</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READ THE SILENCES</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BEFORE 1492</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HOMELAND, NOT WILDERNESS</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Cahokia — Mississippian city near St. Louis (~1100 CE)</a:t>
            </a:r>
          </a:p>
          <a:p>
            <a:pPr algn="l">
              <a:spcAft>
                <a:spcPts val="1000"/>
              </a:spcAft>
            </a:pPr>
            <a:r>
              <a:rPr sz="2200">
                <a:solidFill>
                  <a:srgbClr val="333333"/>
                </a:solidFill>
                <a:latin typeface="Arial"/>
              </a:rPr>
              <a:t>•  Chaco Canyon — the Ancestral Puebloans of the Southwest</a:t>
            </a:r>
          </a:p>
          <a:p>
            <a:pPr algn="l">
              <a:spcAft>
                <a:spcPts val="1000"/>
              </a:spcAft>
            </a:pPr>
            <a:r>
              <a:rPr sz="2200">
                <a:solidFill>
                  <a:srgbClr val="333333"/>
                </a:solidFill>
                <a:latin typeface="Arial"/>
              </a:rPr>
              <a:t>•  The Haudenosaunee (Iroquois) Confederacy — a league of nations</a:t>
            </a:r>
          </a:p>
          <a:p>
            <a:pPr algn="l">
              <a:spcAft>
                <a:spcPts val="1000"/>
              </a:spcAft>
            </a:pPr>
            <a:r>
              <a:rPr sz="2200">
                <a:solidFill>
                  <a:srgbClr val="333333"/>
                </a:solidFill>
                <a:latin typeface="Arial"/>
              </a:rPr>
              <a:t>•  Tenochtitlan — among the largest cities on earth</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