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2. Quick logistics: everything in this course is coursework-heavy — tutorials, quizzes, discussions, assignments, and a weekly Primary Source Workshop. AI (Gemini, Claude, ChatGPT) is approved on the coursework but NOT on quizzes, the midterm, or the final. This week's big question: why did England's two earliest colonies — Jamestown and Plymouth — turn out almost nothing alike? And how do they compare to Spain's, France's, and the Netherlands' very different colonial models? By Sunday you'll be able to compare four empires and argue from primary sources what each colony was actually for.</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Source it before you read it. Written aboard ship, in November 1620, by and for the male passengers, to create a governance framework in a legal vacuum. Purpose: practical order and legitimacy, not a philosophical declaration. The key phrase — and the only one to quote, verified against the Avalon Project's authoritative transcription — is this: the signers agreed to 'covenant and combine ourselves together into a civil Body Politick, for our better Ordering and Preservation.' That phrase is the whole document in miniature: a covenant (a promise), a body politic (a governing entity), for ordering and preservation. What it does NOT say: it does not define voting rights, property qualifications, or what 'equal' means. And 41 of 101 passengers signed it — all male.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corroboration angle: 41 signers out of 101 passengers. Who was left out? Women — no female political agency in 1620 English law. Most indentured servants and employees. The Wampanoag people on whose land they were about to settle. The compact defined a 'body politic' of free adult men — a much narrower circle than its language implies. This is the classic sourcing lesson: close-read what the document promises, corroborate by asking who was in the room and who wasn't. A document that says 'for our better Ordering and Preservation' raises the question: whose ordering? Whose preservation? Not the women, not the servants, not the people already living there.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Build this comparison as two columns. The Chesapeake: hot, humid, mosquito-ridden → high mortality from malaria and disease; tobacco demands constant labor → indentured servants → land concentration; mostly male settlers → no stable family or community structure in early decades; three Anglo-Powhatan Wars ending in dispossession of Powhatan land. New England: cooler, more temperate → lower mortality; family- and congregation-centered → stable towns; subsistence farming, fishing, timber → less labor-intensive than tobacco; early Wampanoag alliance (Massasoit, Squanto/Tisquantum) → eventually King Philip's War 1675–76. The differences ran deep. What drove them? Push the class: was it geography, religion, economics, the type of settlers, or some combination?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AI-critique moment. Ask an approved chatbot to 'quote the key phrase from the Mayflower Compact about self-government, word for word.' Then check it against the real document at the Avalon Project (avalon.law.yale.edu/17th_century/mayflower.asp). Chatbots commonly insert 'government by the consent of the governed' — that's from the Declaration of Independence, 1776, not the Mayflower Compact, 1620. They also confuse Pilgrims (Separatists, Plymouth) with Puritans (Massachusetts Bay, 1630), or invent signatories. The habit: for any colonial document, go to the Avalon Project or the National Archives first, search the exact words the AI gave you, and check whether they appear. If they don't, the AI made them up. This is the most important thing to verify in the workshop this week.</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graded work. Lecture Tutorial 2 (60–90 min, low-stakes, share-link submission) covers the four colonial powers, Jamestown, Plymouth, and the Compact. Quiz 2 (10 pts) is closed to AI. Discussion 2 asks why the Chesapeake and New England diverged — you'll think it through with the chatbot and post the summary. Assignment 2 is a DBQ: use the Mayflower Compact and a John Smith source to argue what each colony was for. Primary Source Workshop 2 (50 pts) — read the Compact at the Avalon Project, run the four moves on it, then catch the AI's mistakes. Everything closes Sunday, Sep 13. Start the workshop early — it takes real reading.</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The Chesapeake's tobacco economy never stopped needing workers. Indentured servants served their terms, demanded land, and sometimes rebelled (Bacon's Rebellion 1676 is the turning point). The colony's answer to that pressure was increasingly brutal and increasingly racialized: step by step, through acts of the Virginia assembly, Virginia built a system of hereditary racial slavery. Next week we follow that legal construction, the Atlantic slave trade, and the Middle Passage. Callback: this week you learned that the colonial differences ran deep and were built into their foundations. Next week you learn what the Chesapeake foundation built toward.</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puzzle: by 1650, four European powers claimed parts of North America — and each one had a completely different idea of what a colony was for. Among the English alone, two colonies founded only thirteen years apart turned out almost nothing alike: one was a tobacco-plantation zone with catastrophic mortality, and the other was a congregation-centered town society that outlasted it by centuries. What drove that difference? Today we're going to answer that question — with enough specificity that you can make an argument about it by the time you post your discussion this week.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we get to the English story, set the stage: four powers, four different colonial models. Spain built an extraction empire — the encomienda system granted colonizers the labor of Indigenous peoples, used to mine silver and work fields; it devastated Native populations through overwork and disease. France built a trading partnership empire — the fur trade (especially beaver pelts) required cooperation with Indigenous peoples, not their conquest. The Dutch built commercial trading posts — New Netherland on the Hudson River was more of a commercial hub than a settler colony. And England? Two very different settlement projects, same century, almost nothing in common.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Drill the encomienda — it's a common quiz target and a frequent confusion with English indentured servitude. The encomienda was a royal grant of NATIVE LABOR to Spanish colonizers. In practice: forced labor with no pay, used to extract silver in mines like Potosí and to work agricultural lands. The system was justified by conversion — Spain framed it as Christian civilization — but in practice it was forced labor with little accountability. Indigenous mortality under Spanish rule was enormous, from both disease and the labor regime. Key distinction: encomienda = Native labor; English indentured servitude = immigrant English labor. They're completely different populations and mechanics.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France = fur, alliance, light settlement — say this three times and you've got the quiz answer. The beaver pelt trade for European felt hats was enormously profitable, but it required something none of the other colonial powers built: a working relationship with Indigenous trading partners. French traders learned Native languages, traveled Native routes, and often married into Native communities. New France (Quebec founded 1608, one year after Jamestown) had a small permanent French settler population for most of the 1600s. It was economically successful without large-scale settlement, which is why France's North American footprint looked so different — sprawling trade networks, not dense colonies. The Dutch were similar: New Netherland (1614–1664) was primarily a commercial post, seized by England in 1664.</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to the English. Three ships of the Virginia Company of London — a joint-stock company, investors pooling money for profit — arrived at a marshy Virginia estuary in May 1607. 104 settlers, mostly male, many hoping for quick wealth. The site was a disaster: swampy, mosquito-ridden, brackish water. Captain John Smith's pragmatic leadership (his famous 'he who shall not work shall not eat' rule) and uneasy but critical trade with the Powhatan Confederacy — led by Chief Wahunsenacah, whom the English called Powhatan — kept the colony alive through its first crisis. Smith left in 1609. Then things got much worse.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number to stop the class with: the Jamestown population fell from approximately 500 to roughly 60 in one winter. That's nine of ten settlers dead. What happened? Relations with the Powhatan broke down after Smith left; the colonists could not feed themselves; disease compounded the starvation. Sixty people crawled out of the winter of 1609–1610. The colony was about to be abandoned — ships arrived to take survivors home — when a relief fleet showed up. What saved the colony for good wasn't rescue from outside but a plant: tobacco.</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John Rolfe began growing a milder strain of tobacco around 1612–1613. His first successful crop transformed everything: Virginia finally had a cash crop that English buyers wanted. Tobacco was labor-intensive — it required constant tending, exhausted the soil quickly, and demanded more and more workers. To supply workers, the Virginia Company invented the headright system: 50 acres of land for each person whose passage to Virginia was paid. Wealthy landowners imported servants and collected land; the servants worked it, typically for 4–7 years under indenture. Rolfe also married Amonute (known as Pocahontas) in 1614, a diplomatic marriage that temporarily stabilized relations with the Powhatan — though three Anglo-Powhatan Wars (1610–1614, 1622–1632, 1644–1646) would eventually end in the destruction of the Confederacy.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pivot to Plymouth. The Mayflower's 102 passengers were a mix of Separatists — people who wanted to leave the Church of England entirely, not reform it — and non-Separatist 'Strangers' who came for economic reasons. They intended to land in Virginia but were driven north by storms and arrived at Cape Cod in November 1620. That created an immediate political problem: they had a Virginia Company patent, but they were nowhere near Virginia. Outside their patent, they had no legal authority to govern themselves. Before anyone went ashore, 41 of the male passengers gathered in the ship's cabin and signed what we now call the Mayflower Compact.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2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COLONIZATION &amp; EMPIRE</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Why Did the Colonies Diverge?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MAYFLOWER COMPACT · 1620</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CIVIL BODY POLITICK</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WHO SIGNED · WHO DIDN'T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COMPACT'S LIMITS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BIG COMPARISON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CHESAPEAKE vs NEW ENGLAND</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Chesapeake: tobacco, high mortality, male-dominated, indentured labor</a:t>
            </a:r>
          </a:p>
          <a:p>
            <a:pPr algn="l">
              <a:spcAft>
                <a:spcPts val="1000"/>
              </a:spcAft>
            </a:pPr>
            <a:r>
              <a:rPr sz="2200">
                <a:solidFill>
                  <a:srgbClr val="333333"/>
                </a:solidFill>
                <a:latin typeface="Arial"/>
              </a:rPr>
              <a:t>•  New England: family towns, lower mortality, congregation-centered, subsistence farming</a:t>
            </a:r>
          </a:p>
          <a:p>
            <a:pPr algn="l">
              <a:spcAft>
                <a:spcPts val="1000"/>
              </a:spcAft>
            </a:pPr>
            <a:r>
              <a:rPr sz="2200">
                <a:solidFill>
                  <a:srgbClr val="333333"/>
                </a:solidFill>
                <a:latin typeface="Arial"/>
              </a:rPr>
              <a:t>•  Chesapeake: Powhatan Wars, dispossession</a:t>
            </a:r>
          </a:p>
          <a:p>
            <a:pPr algn="l">
              <a:spcAft>
                <a:spcPts val="1000"/>
              </a:spcAft>
            </a:pPr>
            <a:r>
              <a:rPr sz="2200">
                <a:solidFill>
                  <a:srgbClr val="333333"/>
                </a:solidFill>
                <a:latin typeface="Arial"/>
              </a:rPr>
              <a:t>•  New England: Wampanoag alliance → King Philip's War (1675–76)</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VERIFY THE COMPACT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BEFORE NEXT CLASS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THIS WEEK'S WORK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2 — four colonial powers, Jamestown, Plymouth, the Compact</a:t>
            </a:r>
          </a:p>
          <a:p>
            <a:pPr algn="l">
              <a:spcAft>
                <a:spcPts val="1000"/>
              </a:spcAft>
            </a:pPr>
            <a:r>
              <a:rPr sz="2200">
                <a:solidFill>
                  <a:srgbClr val="333333"/>
                </a:solidFill>
                <a:latin typeface="Arial"/>
              </a:rPr>
              <a:t>•  Quiz 2 — colonial patterns, starving time, Pilgrim/Puritan distinction</a:t>
            </a:r>
          </a:p>
          <a:p>
            <a:pPr algn="l">
              <a:spcAft>
                <a:spcPts val="1000"/>
              </a:spcAft>
            </a:pPr>
            <a:r>
              <a:rPr sz="2200">
                <a:solidFill>
                  <a:srgbClr val="333333"/>
                </a:solidFill>
                <a:latin typeface="Arial"/>
              </a:rPr>
              <a:t>•  Discussion 2 — Why did Chesapeake and New England diverge? (AI dialogue)</a:t>
            </a:r>
          </a:p>
          <a:p>
            <a:pPr algn="l">
              <a:spcAft>
                <a:spcPts val="1000"/>
              </a:spcAft>
            </a:pPr>
            <a:r>
              <a:rPr sz="2200">
                <a:solidFill>
                  <a:srgbClr val="333333"/>
                </a:solidFill>
                <a:latin typeface="Arial"/>
              </a:rPr>
              <a:t>•  Assignment 2 — DBQ: Mayflower Compact + John Smith source</a:t>
            </a:r>
          </a:p>
          <a:p>
            <a:pPr algn="l">
              <a:spcAft>
                <a:spcPts val="1000"/>
              </a:spcAft>
            </a:pPr>
            <a:r>
              <a:rPr sz="2200">
                <a:solidFill>
                  <a:srgbClr val="333333"/>
                </a:solidFill>
                <a:latin typeface="Arial"/>
              </a:rPr>
              <a:t>•  Workshop 2 — Read the Mayflower Compact; catch the AI's mistakes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3 · SLAVERY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LABOR PROBLEM DEEPENS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WHY DID THEY DIVERGE?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FOUR COLONIAL POWERS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FOUR DIFFERENT EXPERIMENTS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Spain — encomienda, extraction, conquest</a:t>
            </a:r>
          </a:p>
          <a:p>
            <a:pPr algn="l">
              <a:spcAft>
                <a:spcPts val="1000"/>
              </a:spcAft>
            </a:pPr>
            <a:r>
              <a:rPr sz="2200">
                <a:solidFill>
                  <a:srgbClr val="333333"/>
                </a:solidFill>
                <a:latin typeface="Arial"/>
              </a:rPr>
              <a:t>•  France — fur trade, alliance, light settlement</a:t>
            </a:r>
          </a:p>
          <a:p>
            <a:pPr algn="l">
              <a:spcAft>
                <a:spcPts val="1000"/>
              </a:spcAft>
            </a:pPr>
            <a:r>
              <a:rPr sz="2200">
                <a:solidFill>
                  <a:srgbClr val="333333"/>
                </a:solidFill>
                <a:latin typeface="Arial"/>
              </a:rPr>
              <a:t>•  Netherlands — trade posts (New Netherland)</a:t>
            </a:r>
          </a:p>
          <a:p>
            <a:pPr algn="l">
              <a:spcAft>
                <a:spcPts val="1000"/>
              </a:spcAft>
            </a:pPr>
            <a:r>
              <a:rPr sz="2200">
                <a:solidFill>
                  <a:srgbClr val="333333"/>
                </a:solidFill>
                <a:latin typeface="Arial"/>
              </a:rPr>
              <a:t>•  England — permanent settlement, two very different models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SPANISH EMPIRE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ENCOMIENDA</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FRENCH EMPIRE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FUR, ALLIANCE, LIGHT SETTLEMENT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JAMESTOWN · 1607</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NEAR-DISASTER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WINTER 1609–1610</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STARVING TIME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JOHN ROLFE · C. 1612–1613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TOBACCO SAVES THE COLONY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NOVEMBER 1620</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MAYFLOWER ARRIVES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