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Week 3. This week we answer a foundational question: how did slavery shift from a labor status to a hereditary, racial caste — and who made that happen, through which specific laws? This is not a story about inevitable natural forces. It is a story about deliberate legal choices made by colonial legislatures in Virginia between 1662 and 1705. We will trace those choices, read the firsthand account of Olaudah Equiano on the Middle Passage, and close with the First Great Awakening. Grading reminder: this course is coursework-heavy — tutorials, quizzes, workshops, discussions, and assignments make up the majority of your grade. AI tools (Gemini, Claude, ChatGPT) are approved for the tutorial, workshop, and assignments but NOT for the quiz, midterm, or final. All due Sunday by 11:59 p.m.</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 is a brief, accurately-quoted excerpt from Chapter II of Equiano's Narrative: 'The stench of the hold while we were on the coast was so intolerably loathsome, that it was dangerous to remain there for any length of time, and some of us had been permitted to stay on the deck for the fresh air; but now that the whole ship's cargo were confined together, it became absolutely pestilential.' Run the four moves. Sourcing: Equiano wrote this in 1789, decades after the events, as a published abolitionist autobiography — expect it to emphasize horror, which does not mean it is inaccurate. Contextualization: 1789, Britain debating abolition of the slave trade. Close reading: the word 'cargo' is devastating — the ship's manifest classified human beings as goods. Corroboration: this leads us to the Carretta debate, which we cover next.</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Historian Vincent Carretta, in Equiano the African (2005), discovered records suggesting Equiano may have been born not in Africa but in South Carolina. If true, parts of his African childhood narrative — and perhaps his Middle Passage account — may be constructed from others' accounts and abolitionist literature he had read. This is a genuine scholarly debate. What does it mean for how we use the Narrative? Carretta does not claim Equiano fabricated the horrors of slavery — he raises a question about biographical accuracy. The sourcing lesson is this: even if the birthplace claim were true, it would not erase the historical truth of what he describes. Most historians continue to treat the Narrative as a crucial primary document. The debate deepens, rather than discredits, our engagement with it. That is what corroboration is for.</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 close this week with a religious development that crossed the lines drawn by slavery: the First Great Awakening of the 1730s and 1740s. George Whitefield, an English minister, toured the colonies from 1739, drawing massive outdoor crowds — sometimes in the thousands — with his dramatic, emotional preaching. Jonathan Edwards, a Massachusetts Congregationalist, delivered Sinners in the Hands of an Angry God in 1741, one of the most famous sermons in American history. The Awakening challenged established church authority, emphasized personal religious experience, and created the first mass intercolonial cultural event. It reached enslaved and free, English and non-English. It will matter in later weeks as a backdrop to revolutionary-era ideas about individual conscience and equality before God.</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one of the most commonly tested confusions in the U.S. History survey: First versus Second Great Awakening. First: 1730s–1740s, Whitefield and Edwards, emphasis on personal religious experience and conviction in colonial America. Second: late 1700s into the 1840s, Charles Finney and others, camp meeting revivals, and the reform movements — abolitionism, temperance, women's rights — that culminate in the Seneca Falls Convention of 1848. The Second Great Awakening is Week 10. If a quiz or exam item asks about Whitefield or Edwards, that is always the First. If it asks about abolitionism and reform in the 1820s–1840s, that is always the Second. Learn both sets now.</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week's AI-critique task: ask your approved chatbot to describe Bacon's Rebellion and its role in the development of racial slavery. Check it against this week's lecture. Did it get the year right — 1676? Did it correctly describe the multiracial character of Bacon's coalition, or did it anachronistically frame it as a racial conflict from the start? Did it mention the 1662 partus law or the 1705 Slave Codes with the right dates? Then try: ask which Great Awakening is associated with George Whitefield. Did it correctly identify the First Great Awakening of the 1730s–1740s, or did it conflate it with the Second? Chatbots frequently misdate these laws, mischaracterize the rebellion's coalition, and confuse the Great Awakenings. Your job all term: the tool drafts, you verify against the source.</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Everything is due Sunday, September 20, by 11:59 p.m. Work in this order: Tutorial first (teaches the content), then Practice (unlocks the reps), then Workshop (the close reading), then Quiz (no AI allowed), then Discussion (adaptive version: AI dialogue then post summary + link), then Assignment (DBQ coaching with AI, submit report + link). The Workshop is the heart of the week — start it early because you need to read Equiano's Chapter II first. For the Quiz: no AI permitted. For the Discussion and Assignment: your approved chatbot is the tool — but you do the thinking, the AI coaches and scores.</a:t>
            </a:r>
          </a:p>
        </p:txBody>
      </p:sp>
      <p:sp>
        <p:nvSpPr>
          <p:cNvPr id="4" name="Slide Number Placeholder 3"/>
          <p:cNvSpPr>
            <a:spLocks noGrp="1"/>
          </p:cNvSpPr>
          <p:nvPr>
            <p:ph type="sldNum" idx="5" sz="quarter"/>
          </p:nvPr>
        </p:nvSpPr>
        <p:spPr/>
      </p:sp>
    </p:spTree>
  </p:cSld>
  <p:clrMapOvr>
    <a:masterClrMapping/>
  </p:clrMapOvr>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Next week the bills come due. Britain's debt from the Seven Years' War leads to a new era of taxation: the Sugar Act (1764), the Stamp Act (1765), the Townshend Acts (1767), and the Tea Act that leads to the Boston Tea Party (1773). The colonists respond with a constitutional argument — no taxation without representation — and with organized resistance: nonimportation agreements, the Sons and Daughters of Liberty, and ultimately the First Continental Congress (1774). We'll ask the driving question: were the colonists defending old rights or inventing new ones? The primary source will be the Stamp Act Congress's Declaration of Rights and Grievances (1765). Before you leave today: lock in this week's three dates — 1662, 1676, 1705 — and which Great Awakening is which. See you Thursday.</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week's driving question: how did slavery shift from a labor status to a hereditary, racial caste — and who made that happen? The short answer is: colonial legislators, through specific laws, over several decades. Not a natural fact; a legal construction. By the end of the week you will be able to name the exact laws and dates: 1662, 1676, and 1705. You will also be able to read Equiano's Narrative as a primary source — sourcing it, contextualizing it, and engaging a real scholarly debate — and you will know the First Great Awakening from the Second. Let's start where the story starts: with tobacco and the labor that grew it.</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the early Chesapeake, the primary labor supply was indentured servants — mostly young, landless English men and women who signed contracts to work for four to seven years in exchange for passage to the colonies. After serving, they received freedom dues: sometimes land, tools, or corn. The headright system gave planters fifty acres per person whose passage they paid, concentrating land in gentry hands. By the 1670s, the colony was filling with newly freed servants who had no land (monopolized by the gentry), no prospects, and a grievance. At the same time, enslaved Africans were arriving in growing numbers — but their legal status was not yet fully fixed. This instability set the table for crisis.</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Virginia, 1662. The legislature enacts a law reversing English common law: instead of the child following the father's status, the child now follows the mother's. Partus sequitur ventrem — the offspring follows the womb. The consequence is immediate and permanent: every child born to an enslaved woman is enslaved, automatically, forever. This is the legal foundation of hereditary racial slavery. Note what it does: it means that enslaved men produce free children if the mother is free, but enslaved women produce enslaved children regardless of the father. It also means that the rape of an enslaved woman by an enslaver produces more enslaved property. This law was not a natural development — it was a deliberate choice, made in a specific legislature, for specific economic and social purposes.</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1676, a disgruntled planter named Nathaniel Bacon organized a coalition of landless freemen, servants, and enslaved people against Virginia's colonial government. The rebellion burned Jamestown before collapsing with Bacon's death from dysentery. What terrified the planter elite was not the rebellion itself — it was the coalition. Poor white freemen and enslaved Black people, fighting together against the gentry, revealed the danger of a multiracial underclass with shared grievances. The elite's response was to sharpen the racial line: make Black slavery permanent and hereditary, and offer poor white men — however landless — the psychological and legal status of a superior racial class. Historians sometimes call this the invention of whiteness as a political category. The rebellion did not cause racial slavery, but it dramatically accelerated the legislative program to entrench it.</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Virginia Slave Codes of 1705 were the comprehensive codification of everything the legislature had been building since 1662. They defined enslaved people as property — chattel — stripping them of virtually all legal protections and rights. They made slavery explicitly hereditary and racial. They created a brutal punishment structure. They served as a model for every other colony and, later, the antebellum South. The cause-and-effect chain is now clear: Chesapeake tobacco economy → demand for cheap labor → indentured servants → freed servants with no land → Bacon's Rebellion 1676 → planter elite's fear of multiracial coalition → legal construction of hereditary racial slavery (1662, 1705) → permanent racial caste. Each step was a choice, not a destiny.</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 is the three-step legal chain in summary form. Know these three dates and what each one did: 1662 reverses English common law to make slavery hereditary through the mother; 1676 is the rebellion that accelerates the legislative program; and 1705 is the comprehensive codification. Students frequently get these out of order or confuse which law did what. The matching item on Quiz 3 will test exactly this. A useful memory hook: the laws march forward as slavery becomes more entrenched — each one closes a door that had previously been ajar. By 1705 the door is welded shut.</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Between roughly the 1500s and the early 1800s, an estimated twelve to thirteen million Africans were forcibly transported to the Americas — one of the largest forced migrations in human history. The Middle Passage was the leg of the voyage from Africa to the Americas, the middle of a triangular Atlantic circuit. Enslaved people were held in conditions of extreme overcrowding, with inadequate food, water, and sanitation; disease was endemic; violence was routine. Mortality rates on Middle Passage voyages varied widely, sometimes reaching ten percent or higher in a single voyage. These numbers represent real human beings, each with a life before the hold of a ship. We state this plainly and completely.</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Olaudah Equiano was enslaved as a child, survived the Middle Passage, worked in the Caribbean and the colonies, purchased his own freedom, moved to England, became an abolitionist, and in 1789 published The Interesting Narrative of the Life of Olaudah Equiano. It is one of the most important firsthand accounts of the slave trade ever written. The full text is at Documenting the American South, University of North Carolina (docsouth.unc.edu). The middle passage chapter — Chapter II — contains his account of the voyage. We will read one brief, accurately-quoted excerpt in this week's Primary Source Workshop. Source it before you read: who wrote it, to whom, when, and why? His abolitionist purpose shapes the narrative. That does not make it untrue — it is a primary source, and we read it as historians.</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55448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WEEK 3 OF 16 — HIST 1301</a:t>
            </a:r>
          </a:p>
        </p:txBody>
      </p:sp>
      <p:sp>
        <p:nvSpPr>
          <p:cNvPr id="3" name="TextBox 2"/>
          <p:cNvSpPr txBox="1"/>
          <p:nvPr/>
        </p:nvSpPr>
        <p:spPr>
          <a:xfrm>
            <a:off x="731520" y="2377440"/>
            <a:ext cx="10728655" cy="2011680"/>
          </a:xfrm>
          <a:prstGeom prst="rect">
            <a:avLst/>
          </a:prstGeom>
          <a:noFill/>
        </p:spPr>
        <p:txBody>
          <a:bodyPr wrap="square" anchor="ctr" lIns="0" rIns="0" tIns="0" bIns="0">
            <a:spAutoFit/>
          </a:bodyPr>
          <a:lstStyle/>
          <a:p>
            <a:pPr algn="ctr"/>
            <a:r>
              <a:rPr sz="4800" b="1">
                <a:solidFill>
                  <a:srgbClr val="FFFFFF"/>
                </a:solidFill>
                <a:latin typeface="Arial"/>
              </a:rPr>
              <a:t>ORIGINS OF SLAVERY</a:t>
            </a:r>
          </a:p>
        </p:txBody>
      </p:sp>
      <p:sp>
        <p:nvSpPr>
          <p:cNvPr id="4" name="TextBox 3"/>
          <p:cNvSpPr txBox="1"/>
          <p:nvPr/>
        </p:nvSpPr>
        <p:spPr>
          <a:xfrm>
            <a:off x="731520" y="4480560"/>
            <a:ext cx="10728655" cy="822960"/>
          </a:xfrm>
          <a:prstGeom prst="rect">
            <a:avLst/>
          </a:prstGeom>
          <a:noFill/>
        </p:spPr>
        <p:txBody>
          <a:bodyPr wrap="square" anchor="ctr" lIns="0" rIns="0" tIns="0" bIns="0">
            <a:spAutoFit/>
          </a:bodyPr>
          <a:lstStyle/>
          <a:p>
            <a:pPr algn="ctr"/>
            <a:r>
              <a:rPr sz="2600">
                <a:solidFill>
                  <a:srgbClr val="9FB0E0"/>
                </a:solidFill>
                <a:latin typeface="Arial"/>
              </a:rPr>
              <a:t>Colonial Society &amp; How Slavery Became Racial</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THINK LIKE A HISTORIAN</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READING EQUIANO</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CORROBORATION — THE SCHOLARLY DEBATE</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THE CARRETTA QUESTION</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COLONIAL RELIGION</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THE FIRST GREAT AWAKENING</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DO NOT CONFUSE THESE</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FIRST vs. SECOND GREAT AWAKENING</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First Great Awakening: 1730s–1740s — Whitefield, Edwards — personal conversion</a:t>
            </a:r>
          </a:p>
          <a:p>
            <a:pPr algn="l">
              <a:spcAft>
                <a:spcPts val="1000"/>
              </a:spcAft>
            </a:pPr>
            <a:r>
              <a:rPr sz="2200">
                <a:solidFill>
                  <a:srgbClr val="333333"/>
                </a:solidFill>
                <a:latin typeface="Arial"/>
              </a:rPr>
              <a:t>•  Second Great Awakening: late 1700s–early 19th century — Finney, camp meetings, antebellum reform</a:t>
            </a:r>
          </a:p>
          <a:p>
            <a:pPr algn="l">
              <a:spcAft>
                <a:spcPts val="1000"/>
              </a:spcAft>
            </a:pPr>
            <a:r>
              <a:rPr sz="2200">
                <a:solidFill>
                  <a:srgbClr val="333333"/>
                </a:solidFill>
                <a:latin typeface="Arial"/>
              </a:rPr>
              <a:t>•  Second Great Awakening drives abolitionism, temperance, Seneca Falls (Week 10)</a:t>
            </a:r>
          </a:p>
          <a:p>
            <a:pPr algn="l">
              <a:spcAft>
                <a:spcPts val="1000"/>
              </a:spcAft>
            </a:pPr>
            <a:r>
              <a:rPr sz="2200">
                <a:solidFill>
                  <a:srgbClr val="333333"/>
                </a:solidFill>
                <a:latin typeface="Arial"/>
              </a:rPr>
              <a:t>•  Quiz 3 and the Midterm will test this distinction — know both sets of facts</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AUDIT THE AI</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CATCH THE CHATBOT'S MISTAKES</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THIS WEEK'S WORK</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DUE SUNDAY, SEP 20</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Lecture Tutorial 3 — AI tutor, submit share link (graded, 5% group)</a:t>
            </a:r>
          </a:p>
          <a:p>
            <a:pPr algn="l">
              <a:spcAft>
                <a:spcPts val="1000"/>
              </a:spcAft>
            </a:pPr>
            <a:r>
              <a:rPr sz="2200">
                <a:solidFill>
                  <a:srgbClr val="333333"/>
                </a:solidFill>
                <a:latin typeface="Arial"/>
              </a:rPr>
              <a:t>•  Primary Source Workshop 3 — Equiano's Narrative, 50 pts</a:t>
            </a:r>
          </a:p>
          <a:p>
            <a:pPr algn="l">
              <a:spcAft>
                <a:spcPts val="1000"/>
              </a:spcAft>
            </a:pPr>
            <a:r>
              <a:rPr sz="2200">
                <a:solidFill>
                  <a:srgbClr val="333333"/>
                </a:solidFill>
                <a:latin typeface="Arial"/>
              </a:rPr>
              <a:t>•  Quiz 3 — 10 items: laws, dates, Equiano, Great Awakenings (no AI)</a:t>
            </a:r>
          </a:p>
          <a:p>
            <a:pPr algn="l">
              <a:spcAft>
                <a:spcPts val="1000"/>
              </a:spcAft>
            </a:pPr>
            <a:r>
              <a:rPr sz="2200">
                <a:solidFill>
                  <a:srgbClr val="333333"/>
                </a:solidFill>
                <a:latin typeface="Arial"/>
              </a:rPr>
              <a:t>•  Discussion 3 — 'From Status to Caste: Who Built Racial Slavery?' — 20 pts</a:t>
            </a:r>
          </a:p>
          <a:p>
            <a:pPr algn="l">
              <a:spcAft>
                <a:spcPts val="1000"/>
              </a:spcAft>
            </a:pPr>
            <a:r>
              <a:rPr sz="2200">
                <a:solidFill>
                  <a:srgbClr val="333333"/>
                </a:solidFill>
                <a:latin typeface="Arial"/>
              </a:rPr>
              <a:t>•  Assignment 3 — DBQ: Equiano + slave-law excerpt — 100 pts</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15</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NEXT WEEK — PREVIEW</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THE ROAD TO REVOLUTION</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WEEK'S BIG QUESTION</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WHO BUILT RACIAL SLAVERY?</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COLONIAL LABOR — THE SETUP</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INDENTURED SERVITUDE</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LEGAL HINGE — 1662</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PARTUS SEQUITUR VENTREM</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TURNING POINT — 1676</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BACON'S REBELLION</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CODIFICATION — 1705</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VIRGINIA SLAVE CODES</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THE LEGAL CHAIN — IN ORDER</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THREE LAWS, THREE DECISIONS</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1662 — partus sequitur ventrem: status follows the mother → hereditary slavery</a:t>
            </a:r>
          </a:p>
          <a:p>
            <a:pPr algn="l">
              <a:spcAft>
                <a:spcPts val="1000"/>
              </a:spcAft>
            </a:pPr>
            <a:r>
              <a:rPr sz="2200">
                <a:solidFill>
                  <a:srgbClr val="333333"/>
                </a:solidFill>
                <a:latin typeface="Arial"/>
              </a:rPr>
              <a:t>•  1676 — Bacon's Rebellion: multiracial coalition → planters sharpen racial line</a:t>
            </a:r>
          </a:p>
          <a:p>
            <a:pPr algn="l">
              <a:spcAft>
                <a:spcPts val="1000"/>
              </a:spcAft>
            </a:pPr>
            <a:r>
              <a:rPr sz="2200">
                <a:solidFill>
                  <a:srgbClr val="333333"/>
                </a:solidFill>
                <a:latin typeface="Arial"/>
              </a:rPr>
              <a:t>•  1705 — Virginia Slave Codes: chattel slavery codified, racial basis entrenched</a:t>
            </a:r>
          </a:p>
          <a:p>
            <a:pPr algn="l">
              <a:spcAft>
                <a:spcPts val="1000"/>
              </a:spcAft>
            </a:pPr>
            <a:r>
              <a:rPr sz="2200">
                <a:solidFill>
                  <a:srgbClr val="333333"/>
                </a:solidFill>
                <a:latin typeface="Arial"/>
              </a:rPr>
              <a:t>•  Each step: a deliberate legal choice, not a natural fact</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ATLANTIC SLAVE TRADE</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THE MIDDLE PASSAGE</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WEEK'S PRIMARY SOURCE</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OLAUDAH EQUIANO, 1789</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