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 the hinge of the first half of the course. A reminder on grading: your work this term is mostly coursework — weekly tutorials, quizzes, Primary Source Workshops, discussions, and assignments — plus a midterm (Week 8) and a final (Week 16). You USE an approved AI chatbot (Gemini, Claude, or ChatGPT) on the coursework; AI is NOT allowed on the quizzes, midterm, or final. This week: the Declaration's ideas, the war's turning points, and the Revolution's most honest question — who was left out? By Friday you'll read the Declaration's second paragraph like a historian, trace the war from Lexington to Yorktown, and argue about what 'all men are created equal' actually meant in 1776.</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Pivot to the Revolution's social limits — state them plainly and with gravity. On slavery: Jefferson's original draft included a clause blaming King George for the slave trade; the Continental Congress deleted it (Southern delegates objected). The Declaration announced ideals but touched nothing about slavery. Some enslaved people heard the natural-rights language and used it — freedom petitions, escape, service on both sides. The British offered freedom to enslaved people who fled rebel masters (Lord Dunmore's Proclamation, 1775); thousands accepted. The Constitution (1787) would protect slavery explicitly. Enslaved people were not freed until the 13th Amendment, 1865 — nearly 90 years after 'all men are created equal.' Name this contradiction clearly; do not flatten it in either direction.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 women: Abigail Adams wrote to her husband John on March 31, 1776 — a private letter, not a public petition: 'I desire you would Remember the Ladies, and be more generous and favourable to them than your ancestors.' John Adams replied playfully but dismissively — he was not going to 'remember the ladies.' Women remained under coverture (a married woman's legal identity was absorbed by her husband's); they could not vote. Women played essential roles in the Revolution — in boycotts, running farms and businesses, organizing. Their exclusion from political rights was deliberate. They would not win the vote until 1920. Use the sourcing skill: note that 'remember the ladies' is a PRIVATE LETTER, not the Declaration, not a law, not a petition.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 Native nations: Indigenous peoples were not passive bystanders — they made strategic choices about which side to support, based on their own calculations. The Treaty of Paris (1783) ignored them entirely: Britain transferred land to the United States without consulting the nations living on it. The Revolution removed the British limit on westward expansion (the Proclamation of 1763 had tried to confine settlers east of the Appalachians). American settlers now pushed west aggressively. The Revolution accelerated Indigenous dispossession — the effect would be felt for generations. Treat this factually and with gravity: the Treaty of Paris was a transfer of land the United States did not actually control.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Introduce the week's Discussion debate. The conservative argument (historians like Bailyn): little changed socially; the Founders wanted to restore English liberties they believed they already had; compared to the French Revolution, this was orderly and conservative. The radical argument (historians like Wood in later work, Nash, Young): the ideological language was genuinely revolutionary — natural rights, popular sovereignty, consent of the governed reshaped political culture; white male democracy expanded; the language gave future generations (Douglass, the Seneca Falls suffragists, King) tools to demand inclusion. Tell the class: a careful historian doesn't have to pick a team. The Revolution was both — radical in ideology, selective in practice. Different people experienced different revolutions.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week's AI-critique habit live. Ask an approved chatbot: 'Quote the exact opening line of the Declaration of Independence and tell me when it was signed.' Then CHECK it against the National Archives transcription (archives.gov/founding-docs/declaration-transcript). Classic AI errors: (1) confusing the Declaration with the Constitution — attributing separation-of-powers language to the Declaration; (2) getting the date wrong — the Declaration was adopted July 4, 1776, but most delegates signed on August 2, 1776; chatbots often conflate these or get both wrong; (3) inventing Jeffersonian-sounding phrases that are not in the document; (4) attributing Constitution text to the Declaration or vice versa. The habit all term: the tool drafts, you verify against the archive.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graded work. Lecture Tutorial 5 (low-stakes, ~60–90 min, share-link) teaches the Declaration's ideas, the war's turning points, and the social limits. Quiz 5 (10 pts) is CLOSED to AI — it tests exactly the Declaration vs. Constitution trap and the chronology. Discussion 5 asks whether the Revolution was radical or conservative — you'll think it through with the chatbot, post the summary, and reply to two classmates. Assignment 5 is a coached DBQ: argue what 'all men are created equal' did and did not mean in 1776. Primary Source Workshop 5 (50 pts) is the week's signature piece — close-read the Declaration's second paragraph, analyze the gap between ideals and limits, and catch the AI's mistakes. Everything closes Sunday, Oct 4. Start the workshop early.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We won the war and declared independence. Now: can we actually build a government that works? The Articles of Confederation (our first attempt) will turn out to be a disaster — no power to tax, no executive, no way to hold the states together. Shays' Rebellion (1786–87) will show how fragile things are. Next week: the Constitutional Convention (1787), the great compromises (including the Three-Fifths Compromise that protected slavery), the Federalist/Anti-Federalist debate over ratification, and the Bill of Rights (1791). Callback: the Declaration announced the ideals; the Constitution will be the first attempt to make them real — and it will make some very uncomfortable choices.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week's hard question: Jefferson wrote 'all men are created equal' in 1776. He also enslaved more than 600 people over his lifetime. How do we hold those two facts in the same sentence? Take three or four student answers. Push back on each — do we dismiss the ideal? Do we excuse the contradiction? Land it: this is not a question we're going to dodge. It has been argued for 250 years, and every generation's answer says something important about that generation. By Friday you'll have your own evidence-based answer.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scene: by early 1776, fighting had already been going on for nearly a year — Lexington and Concord, April 1775. Thomas Paine's Common Sense (January 10, 1776) made the case for full independence in plain language; it was a sensation. The Second Continental Congress appointed a drafting committee; Jefferson wrote; Congress revised. On July 4, 1776, the Declaration was adopted. Note the sequence for the quiz: the WAR started (1775) before the DECLARATION (1776). This is a common mix-up. The Declaration gave the fight an ideological argument — it didn't start the fighting.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architecture. Part 1, the preamble, is the philosophical section — the ideals. Part 2, the grievances, is the legal brief — 27 specific charges against George III that justify the action. Part 3 is the actual declaration. Tell students: most people have only ever read Part 1. The grievances are worth reading — they show exactly what the colonists felt was wrong with British rule. For the quiz, the preamble's ideas matter most; for the workshop, the whole document is fair game. The three-part structure is itself a rhetorical argument: here is our philosophy, here is our evidence, here is our conclusion.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second paragraph aloud, then parse it phrase by phrase. The text: 'We hold these truths to be self-evident, that all men are created equal, that they are endowed by their Creator with certain unalienable Rights, that among these are Life, Liberty and the pursuit of Happiness. — That to secure these rights, Governments are instituted among Men, deriving their just powers from the consent of the governed, — That whenever any Form of Government becomes destructive of these ends, it is the Right of the People to alter or to abolish it.' Key terms: self-evident (needs no proof), unalienable (cannot be taken away), consent of the governed (the source of government's legitimacy), alter or abolish (the right of revolution). Ask: what does 'all men' mean in 1776? That question is the rest of the week.</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sourcing move on the Declaration itself. Who: drafted by Jefferson, revised by Congress, signed by 56 delegates. When: July 4, 1776. To whom: the world, the King, wavering colonists, and future generations. Why: to justify independence and build a coalition — among colonists (convince fence-sitters), internationally (attract allies, especially France), and historically (establish the legitimacy of the break). Point of view: these are men of property — largely slaveholders in the South, merchants in the North — who needed a principled argument that their rebellion was not mere self-interest. A document written to win a political argument is still valuable evidence — of what its authors believed (or needed to claim they believed).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most common quiz error before it happens. The Declaration (1776) and the Constitution (1787) are different documents, from different moments, doing different things. The Declaration says WHY the colonies are breaking from Britain and announces ideals. The Constitution (11 years later) says HOW the new government will be organized — three branches, Senate seats, the Bill of Rights. Things that are in the CONSTITUTION and not the Declaration: separation of powers, two senators per state, the Bill of Rights, the Three-Fifths Compromise. Things that are in the DECLARATION and not the Constitution: all men are created equal, life/liberty/pursuit of happiness, consent of the governed, right to alter or abolish. Run a rapid-fire drill: Declaration or Constitution?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timeline, emphasizing cause and effect. Lexington (1775) started the war; the Declaration (1776) gave it a purpose. Saratoga is the hinge: Burgoyne's British army surrendered October 17, 1777; news reached France in December; France signed the Treaty of Alliance February 6, 1778. The French navy is what makes Yorktown possible — the British cannot reinforce or evacuate Cornwallis. Cornwallis surrenders October 19, 1781. The fighting is over, but the peace takes two more years to negotiate: Treaty of Paris, September 3, 1783. Two numbers to get right for the quiz: 1777 (Saratoga) and 1781 (Yorktown). Don't confuse them.</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Emphasize the causal chain: SARATOGA (1777) → FRENCH ALLIANCE (1778) → YORKTOWN (1781). Why did Saratoga matter so much? Before it, France was cautiously supporting the Americans with loans and supplies but had not formally entered the war. The question for the French: can the Americans actually win? Saratoga proved they could defeat a British army in the field. King Louis XVI decided to bet on the Americans. The French navy at the Battle of the Chesapeake Capes (Sept 1781) blocked British ships from reaching Yorktown — without that, Cornwallis escapes and the Revolution's outcome is uncertain. This is contingency: a different result at Saratoga and the whole story could change.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5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THE AMERICAN REVOLUTION</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Independence, War, and Its Limits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LIMITS · SLAVERY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WAS LEFT OUT?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LIMITS · WOMEN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'REMEMBER THE LADIES'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LIMITS · NATIVE NATIONS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TREATY IGNORED THEM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HISTORIOGRAPHICAL DEBATE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RADICAL OR CONSERVATIVE?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Conservative argument: slavery protected, women unchanged, property qualifications retained, Founders defending existing English liberties</a:t>
            </a:r>
          </a:p>
          <a:p>
            <a:pPr algn="l">
              <a:spcAft>
                <a:spcPts val="1000"/>
              </a:spcAft>
            </a:pPr>
            <a:r>
              <a:rPr sz="2200">
                <a:solidFill>
                  <a:srgbClr val="333333"/>
                </a:solidFill>
                <a:latin typeface="Arial"/>
              </a:rPr>
              <a:t>•  Radical argument: natural-rights language was genuinely new, white male suffrage expanded, popular sovereignty transformed political culture</a:t>
            </a:r>
          </a:p>
          <a:p>
            <a:pPr algn="l">
              <a:spcAft>
                <a:spcPts val="1000"/>
              </a:spcAft>
            </a:pPr>
            <a:r>
              <a:rPr sz="2200">
                <a:solidFill>
                  <a:srgbClr val="333333"/>
                </a:solidFill>
                <a:latin typeface="Arial"/>
              </a:rPr>
              <a:t>•  Both are supported by evidence — the task is to hold both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THE DOCUMENT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NEXT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5 — Declaration's ideas, war's turning points, social limits (AI tutor)</a:t>
            </a:r>
          </a:p>
          <a:p>
            <a:pPr algn="l">
              <a:spcAft>
                <a:spcPts val="1000"/>
              </a:spcAft>
            </a:pPr>
            <a:r>
              <a:rPr sz="2200">
                <a:solidFill>
                  <a:srgbClr val="333333"/>
                </a:solidFill>
                <a:latin typeface="Arial"/>
              </a:rPr>
              <a:t>•  Quiz 5 — Declaration vs. Constitution, chronology, limits (CLOSED to AI)</a:t>
            </a:r>
          </a:p>
          <a:p>
            <a:pPr algn="l">
              <a:spcAft>
                <a:spcPts val="1000"/>
              </a:spcAft>
            </a:pPr>
            <a:r>
              <a:rPr sz="2200">
                <a:solidFill>
                  <a:srgbClr val="333333"/>
                </a:solidFill>
                <a:latin typeface="Arial"/>
              </a:rPr>
              <a:t>•  Discussion 5 — 'Radical or Conservative?' (AI dialogue + post)</a:t>
            </a:r>
          </a:p>
          <a:p>
            <a:pPr algn="l">
              <a:spcAft>
                <a:spcPts val="1000"/>
              </a:spcAft>
            </a:pPr>
            <a:r>
              <a:rPr sz="2200">
                <a:solidFill>
                  <a:srgbClr val="333333"/>
                </a:solidFill>
                <a:latin typeface="Arial"/>
              </a:rPr>
              <a:t>•  Assignment 5 — DBQ: what 'equal' meant in 1776 (AI coach)</a:t>
            </a:r>
          </a:p>
          <a:p>
            <a:pPr algn="l">
              <a:spcAft>
                <a:spcPts val="1000"/>
              </a:spcAft>
            </a:pPr>
            <a:r>
              <a:rPr sz="2200">
                <a:solidFill>
                  <a:srgbClr val="333333"/>
                </a:solidFill>
                <a:latin typeface="Arial"/>
              </a:rPr>
              <a:t>•  Workshop 5 — Reading the Declaration of Independence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6 · THE CONSTITUTION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CAN WE GOVERN?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DID 'EQUAL' MEAN?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ROAD TO INDEPENDENCE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WHY DECLARE?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DOCUMENT'S ARCHITECTURE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PARTS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The preamble — natural rights, consent, the right of revolution</a:t>
            </a:r>
          </a:p>
          <a:p>
            <a:pPr algn="l">
              <a:spcAft>
                <a:spcPts val="1000"/>
              </a:spcAft>
            </a:pPr>
            <a:r>
              <a:rPr sz="2200">
                <a:solidFill>
                  <a:srgbClr val="333333"/>
                </a:solidFill>
                <a:latin typeface="Arial"/>
              </a:rPr>
              <a:t>•  27 specific grievances against King George III — the evidence</a:t>
            </a:r>
          </a:p>
          <a:p>
            <a:pPr algn="l">
              <a:spcAft>
                <a:spcPts val="1000"/>
              </a:spcAft>
            </a:pPr>
            <a:r>
              <a:rPr sz="2200">
                <a:solidFill>
                  <a:srgbClr val="333333"/>
                </a:solidFill>
                <a:latin typeface="Arial"/>
              </a:rPr>
              <a:t>•  The formal declaration of independence — the conclusion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CLOSE READ · THE SECOND PARAGRAPH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SELF-EVIDENT TRUTHS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SOURCING THE DECLARATION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WROTE IT — AND WHY?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1776 ≠ 1787</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WAR · TURNING POINTS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ROAD TO YORKTOWN</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April 19, 1775 — Lexington &amp; Concord — the war begins</a:t>
            </a:r>
          </a:p>
          <a:p>
            <a:pPr algn="l">
              <a:spcAft>
                <a:spcPts val="1000"/>
              </a:spcAft>
            </a:pPr>
            <a:r>
              <a:rPr sz="2200">
                <a:solidFill>
                  <a:srgbClr val="333333"/>
                </a:solidFill>
                <a:latin typeface="Arial"/>
              </a:rPr>
              <a:t>•  July 4, 1776 — Declaration — independence proclaimed</a:t>
            </a:r>
          </a:p>
          <a:p>
            <a:pPr algn="l">
              <a:spcAft>
                <a:spcPts val="1000"/>
              </a:spcAft>
            </a:pPr>
            <a:r>
              <a:rPr sz="2200">
                <a:solidFill>
                  <a:srgbClr val="333333"/>
                </a:solidFill>
                <a:latin typeface="Arial"/>
              </a:rPr>
              <a:t>•  October 1777 — Saratoga — the turning point; Burgoyne surrenders</a:t>
            </a:r>
          </a:p>
          <a:p>
            <a:pPr algn="l">
              <a:spcAft>
                <a:spcPts val="1000"/>
              </a:spcAft>
            </a:pPr>
            <a:r>
              <a:rPr sz="2200">
                <a:solidFill>
                  <a:srgbClr val="333333"/>
                </a:solidFill>
                <a:latin typeface="Arial"/>
              </a:rPr>
              <a:t>•  February 6, 1778 — French alliance — the war transforms</a:t>
            </a:r>
          </a:p>
          <a:p>
            <a:pPr algn="l">
              <a:spcAft>
                <a:spcPts val="1000"/>
              </a:spcAft>
            </a:pPr>
            <a:r>
              <a:rPr sz="2200">
                <a:solidFill>
                  <a:srgbClr val="333333"/>
                </a:solidFill>
                <a:latin typeface="Arial"/>
              </a:rPr>
              <a:t>•  October 19, 1781 — Yorktown — Cornwallis surrenders; fighting ends</a:t>
            </a:r>
          </a:p>
          <a:p>
            <a:pPr algn="l">
              <a:spcAft>
                <a:spcPts val="1000"/>
              </a:spcAft>
            </a:pPr>
            <a:r>
              <a:rPr sz="2200">
                <a:solidFill>
                  <a:srgbClr val="333333"/>
                </a:solidFill>
                <a:latin typeface="Arial"/>
              </a:rPr>
              <a:t>•  September 3, 1783 — Treaty of Paris — independence recognized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HINGE · SARATOGA 1777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FRANCE ENTERED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