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the midterm review. This deck sweeps the entire first half of the course — from the craft of historical thinking through Indigenous America, the colonial era, the road to Revolution, independence, the Constitution, and the New Republic. This is your roadmap for the week: both review sessions work through this deck, the Study Guide gives you the deep drill, the Exam-Prep Tutorial finds your weak spots, and the Practice Exam checks your readiness. A note on grading and AI: coursework (tutorials, discussions, assignments, workshops) welcomes your approved chatbots — catch the model's mistakes and submit your share link. The Midterm itself is closed to AI. One attempt. Bring what you know.</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Articles of Confederation (ratified 1781) gave Congress almost no power: it could not tax, it could only requisition money from states (which states ignored), it had no executive, no federal court, and it could not regulate commerce. Shays' Rebellion (1786–87) — armed Massachusetts farmers shutting down courts over debts — was the crisis that convinced leaders the Articles were unworkable. The Constitutional Convention (Philadelphia, summer 1787) produced three key compromises: the Great/Connecticut Compromise (bicameral Congress: equal in Senate, proportional in House); the Three-Fifths Compromise (enslaved people count as 3/5 of a person for representation and taxation — empowering slaveholders); and the slave trade protection (Congress could not ban the slave trade before 1808). Ratification debate: Federalists (Hamilton, Madison, Jay — The Federalist Papers) vs. Anti-Federalists (Brutus No. 1). Anti-Federalists won one key demand: the Bill of Rights, ratified 1791.</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word-traps dominate this section. First: the FEDERALISTS of 1787–88 ratification (those who supported the Constitution) are not the same as the FEDERALIST PARTY of the 1790s–1800s, though they overlap. The Federalist Party was Hamilton's party. Second: the Alien and Sedition Acts were passed by the FEDERALISTS under Adams — not by Democratic-Republicans. Jefferson's response: the Virginia and Kentucky Resolutions argued states could nullify unconstitutional federal laws — a doctrine with a long shadow in American history. The election of 1800 produced a Jefferson-Burr tie in the Electoral College (flaw in the original rules, fixed by 12th Amendment 1804), thrown to the House. Jefferson won. The peaceful transfer of power to an opposing party was genuinely new in world history.</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you use an approved chatbot for the Exam-Prep Tutorial or the Discussion debrief, the model will make mistakes. Here are the mistakes it makes most often on this material: (1) It invents quotations — it may give you a quote from the Declaration, the Mayflower Compact, or Washington's Farewell Address that sounds right but doesn't exist in the real document. Always check the exact words against the source. (2) It swaps dates — Declaration 1776 / Constitution 1787 / Bill of Rights 1791 get conflated. (3) It calls Pilgrims and Puritans the same group. (4) It may claim Saratoga was the final battle (it was the turning point; Yorktown was the final major battle). (5) It may say the Bill of Rights was part of the original 1787 Constitution. Your job on the tutorial is to notice and correct these. That's the skill.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 these in order — Study Guide first, then the Tutorial, then the Practice Exam, then the Midterm. The Tutorial is an active diagnostic: it finds your weak spots across Objectives 1–5. The Practice Exam is a timed rehearsal under real conditions. Neither one repeats the live Midterm items. The Discussion debrief is best done after you sit the Midterm — reflect honestly on what worked, what didn't, and what you'll change. One more time: AI is permitted on all coursework; AI is NOT permitted on the Midterm itself. Bring what you know.</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the midterm, the course picks up with a new era and new objectives. Week 9 opens with Jefferson's presidency and the Louisiana Purchase (1803), which doubled the size of the United States overnight. We'll examine Marbury v. Madison (1803) — the case that established judicial review. Then we move to the market revolution and Jacksonian democracy, including the Indian Removal Act (1830) and the Trail of Tears (1838). The era raises a sharp question that shapes the entire unit: Jacksonian democracy expanded suffrage for white men — but who was it not democracy for? Come ready to use the same sourcing and corroboration skills on Jackson's own words and on Cherokee primary sources that push back against them.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week of this course has been built on the same foundation: historians turn old documents into trustworthy knowledge using four moves. Primary source: created at the time of the event by someone there (Adams's 1776 letter). Secondary source: created after the fact, interpreting primary evidence (a 2020 textbook about 1776). The four moves — sourcing: who, when, why did they write? Contextualization: what world shaped this document? Close reading: what do the exact words say and not say? Corroboration: does another source confirm, complicate, or contradict? These moves never stop. Every document on the midterm — the Mayflower Compact, the Declaration, Federalist No. 10 — rewards all four. The exam may ask you to apply them to a new scenario.</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Quick review checklist for Objective 1. The classic trap: students label something 'secondary' because a famous person wrote it, or because it feels important. The test is simple — was it created at the time by someone present? Yes = primary. The Equiano Narrative (1789), the Mayflower Compact (1620), Washington's Farewell Address (1796) — all primary sources, however famous they became. Classic confusion 2: corroboration vs. close reading — corroboration requires a SECOND source; close reading works on a single document. Know which move you're doing.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things to know cold. First: the Americas were not empty. Millions of Indigenous people — hundreds of nations — lived across North America before European contact. Different environments produced different societies: the Iroquois Confederacy in the Northeast, Mississippian mound-builders in the center, pueblo communities in the Southwest. Second: the Columbian Exchange was a world-transforming two-way transfer. From the Americas: maize, potatoes, tomatoes, tobacco, cacao. From Europe/Africa: wheat, horses, cattle, diseases. The deadliest cargo moved one way — smallpox and other diseases killed an estimated 50–90% of Indigenous populations in the first century of contact. Third: European powers colonized differently. Spain: conquest, encomienda, extraction. France and Dutch: trade alliances, fur economy, limited settlement. England: permanent agricultural settlement that displaced Native peoples.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colony-to-trait matching is a guaranteed midterm question. Drill these pairs until they're automatic. Three confusions always appear: (1) Jamestown 1607 vs Plymouth 1620 — the single most common date swap; (2) Pilgrims were Separatists who left the Church of England entirely; Puritans wanted to purify it from within — they are not the same group; (3) the headright system granted 50 acres to the PLANTER who paid a servant's passage, not to the servant. Mayflower Compact: 41 male signers agreed to 'combine ourselves together into a civil Body Politick.' Women, servants, and non-Separatists did NOT sign — a rich corroboration point.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Slavery did not spring up fully formed. It was legally constructed, step by step, over the seventeenth century. This is one of the exam's most important conceptual threads. The progression: (1) early Virginia used a mix of indentured servants and enslaved Africans, with fluid status; (2) Bacon's Rebellion (1676) alarmed planters — a multiracial coalition of servants and enslaved people nearly overthrew the government; (3) planters responded by investing more heavily in enslaved African labor, which could be controlled for life; (4) Virginia 1662 partus sequitur ventrem — child follows the mother's status, making slavery hereditary and self-reproducing; (5) Virginia Slave Codes (1705) systematized racial slavery into law. The Middle Passage — the sea crossing from West Africa to the Americas — killed an estimated 15–20% of those aboard. Equiano's 1789 Narrative is the most famous firsthand account.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exam targets two classic confusions here. First: the 1662 law REVERSED English common law, which followed the father's status. The 1662 law chose the mother's status precisely to capture children of enslaved women by any father — including enslavers. Second: First Great Awakening (Whitefield, Edwards, 1730s–40s) vs. Second Great Awakening (1820s–40s, reform era including abolition and Seneca Falls). They come up in the same unit and are easy to swap. The Equiano corroboration lesson: scholar Vincent Carretta has raised evidence that Equiano may have been born in South Carolina rather than West Africa as he claimed — this does not discredit the Narrative but illustrates why historians corroborate.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road to revolution in one causal chain: Seven Years War ends 1763, Treaty of Paris → Britain has massive debt → new colonial taxation → colonial constitutional crisis → independence. The acts, in order: Sugar Act 1764 (first revenue act); Stamp Act 1765 (first direct internal tax, Stamp Act Congress responded); Townshend Acts 1767 (duties on imported goods, nonimportation campaigns); Tea Act 1773 (East India Company monopoly, Boston Tea Party Dec 1773); Coercive/Intolerable Acts 1774 (punishment of Boston, closed harbor, First Continental Congress). The constitutional argument: colonists claimed virtual representation was a fiction — actual representation (electing their own members of Parliament) was the only legitimate basis for taxation. The Stamp Act Congress 1765 articulated this most clearly.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Declaration chronology and the war chronology produce the exam's most common traps. Declaration 1776 ≠ Constitution 1787 — eleven years apart. The Declaration is a justification for independence built on natural-rights philosophy (Locke); it creates no government. The Constitution creates the frame of government. Saratoga (1777) is the TURNING POINT — France enters the war. Yorktown (1781) is the LAST MAJOR BATTLE — British surrender. The Treaty of Paris (1783) is the FORMAL END. Abigail Adams wrote 'remember the ladies' to John Adams in March 1776, months before the Declaration — which did not remember the ladies. The ideals of equality explicitly left out women, enslaved people, and Native nations.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8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MIDTERM REVIEW</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Weeks 1–7 · Objectives 1–5</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5 — CONSTITUTION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FROM ARTICLES TO CONSTITUTION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OBJECTIVE 5 — THE NEW REPUBLIC</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HAMILTON, JEFFERSON &amp; THE FIRST PARTIES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Hamilton's plan: assumption of state debts; Bank of U.S. (loose construction); protective tariff</a:t>
            </a:r>
          </a:p>
          <a:p>
            <a:pPr algn="l">
              <a:spcAft>
                <a:spcPts val="1000"/>
              </a:spcAft>
            </a:pPr>
            <a:r>
              <a:rPr sz="2200">
                <a:solidFill>
                  <a:srgbClr val="333333"/>
                </a:solidFill>
                <a:latin typeface="Arial"/>
              </a:rPr>
              <a:t>•  Jefferson/Madison: strict construction; states' rights; agrarian republic; opposed Bank</a:t>
            </a:r>
          </a:p>
          <a:p>
            <a:pPr algn="l">
              <a:spcAft>
                <a:spcPts val="1000"/>
              </a:spcAft>
            </a:pPr>
            <a:r>
              <a:rPr sz="2200">
                <a:solidFill>
                  <a:srgbClr val="333333"/>
                </a:solidFill>
                <a:latin typeface="Arial"/>
              </a:rPr>
              <a:t>•  Federalist Party (Hamilton) vs. Democratic-Republican Party (Jefferson/Madison)</a:t>
            </a:r>
          </a:p>
          <a:p>
            <a:pPr algn="l">
              <a:spcAft>
                <a:spcPts val="1000"/>
              </a:spcAft>
            </a:pPr>
            <a:r>
              <a:rPr sz="2200">
                <a:solidFill>
                  <a:srgbClr val="333333"/>
                </a:solidFill>
                <a:latin typeface="Arial"/>
              </a:rPr>
              <a:t>•  Whiskey Rebellion 1794: first test of federal power — Washington enforces it</a:t>
            </a:r>
          </a:p>
          <a:p>
            <a:pPr algn="l">
              <a:spcAft>
                <a:spcPts val="1000"/>
              </a:spcAft>
            </a:pPr>
            <a:r>
              <a:rPr sz="2200">
                <a:solidFill>
                  <a:srgbClr val="333333"/>
                </a:solidFill>
                <a:latin typeface="Arial"/>
              </a:rPr>
              <a:t>•  Jay Treaty 1795; XYZ Affair 1797–98; Alien &amp; Sedition Acts 1798 (Federalists)</a:t>
            </a:r>
          </a:p>
          <a:p>
            <a:pPr algn="l">
              <a:spcAft>
                <a:spcPts val="1000"/>
              </a:spcAft>
            </a:pPr>
            <a:r>
              <a:rPr sz="2200">
                <a:solidFill>
                  <a:srgbClr val="333333"/>
                </a:solidFill>
                <a:latin typeface="Arial"/>
              </a:rPr>
              <a:t>•  Virginia &amp; Kentucky Resolutions (Madison/Jefferson) → 'Revolution of 1800'</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CATCH THE MODEL'S MISTAKES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WEEK 8 — WHAT'S DUE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YOUR MIDTERM WEEK CHECKLIST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Study Guide — read and work every objective section (no due date; do first)</a:t>
            </a:r>
          </a:p>
          <a:p>
            <a:pPr algn="l">
              <a:spcAft>
                <a:spcPts val="1000"/>
              </a:spcAft>
            </a:pPr>
            <a:r>
              <a:rPr sz="2200">
                <a:solidFill>
                  <a:srgbClr val="333333"/>
                </a:solidFill>
                <a:latin typeface="Arial"/>
              </a:rPr>
              <a:t>•  Exam-Prep Tutorial (N) — AI dialogue + submit share link (graded, due Sun Oct 25)</a:t>
            </a:r>
          </a:p>
          <a:p>
            <a:pPr algn="l">
              <a:spcAft>
                <a:spcPts val="1000"/>
              </a:spcAft>
            </a:pPr>
            <a:r>
              <a:rPr sz="2200">
                <a:solidFill>
                  <a:srgbClr val="333333"/>
                </a:solidFill>
                <a:latin typeface="Arial"/>
              </a:rPr>
              <a:t>•  Practice Exam (O) — 20 items, ungraded, timed (do before the Midterm)</a:t>
            </a:r>
          </a:p>
          <a:p>
            <a:pPr algn="l">
              <a:spcAft>
                <a:spcPts val="1000"/>
              </a:spcAft>
            </a:pPr>
            <a:r>
              <a:rPr sz="2200">
                <a:solidFill>
                  <a:srgbClr val="333333"/>
                </a:solidFill>
                <a:latin typeface="Arial"/>
              </a:rPr>
              <a:t>•  MIDTERM (L) — 20 items, 100 pts, one attempt, AI NOT permitted (due Sun Oct 25)</a:t>
            </a:r>
          </a:p>
          <a:p>
            <a:pPr algn="l">
              <a:spcAft>
                <a:spcPts val="1000"/>
              </a:spcAft>
            </a:pPr>
            <a:r>
              <a:rPr sz="2200">
                <a:solidFill>
                  <a:srgbClr val="333333"/>
                </a:solidFill>
                <a:latin typeface="Arial"/>
              </a:rPr>
              <a:t>•  Discussion 8 (G) — midterm debrief; initial post Fri Oct 23, replies Sun Oct 25</a:t>
            </a:r>
          </a:p>
          <a:p>
            <a:pPr algn="l">
              <a:spcAft>
                <a:spcPts val="1000"/>
              </a:spcAft>
            </a:pPr>
            <a:r>
              <a:rPr sz="2200">
                <a:solidFill>
                  <a:srgbClr val="333333"/>
                </a:solidFill>
                <a:latin typeface="Arial"/>
              </a:rPr>
              <a:t>•  No quiz · No assignment · No workshop this week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WEEK 9 — JEFFERSONIAN &amp; JACKSONIAN AMERICA</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1 — THE HISTORIAN'S CRAFT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HOW DO WE KNOW?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OBJECTIVE 1 — KEY MOVES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HISTORIAN'S TOOLKIT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Primary source: created at the time by someone present</a:t>
            </a:r>
          </a:p>
          <a:p>
            <a:pPr algn="l">
              <a:spcAft>
                <a:spcPts val="1000"/>
              </a:spcAft>
            </a:pPr>
            <a:r>
              <a:rPr sz="2200">
                <a:solidFill>
                  <a:srgbClr val="333333"/>
                </a:solidFill>
                <a:latin typeface="Arial"/>
              </a:rPr>
              <a:t>•  Secondary source: later interpretation of primary evidence</a:t>
            </a:r>
          </a:p>
          <a:p>
            <a:pPr algn="l">
              <a:spcAft>
                <a:spcPts val="1000"/>
              </a:spcAft>
            </a:pPr>
            <a:r>
              <a:rPr sz="2200">
                <a:solidFill>
                  <a:srgbClr val="333333"/>
                </a:solidFill>
                <a:latin typeface="Arial"/>
              </a:rPr>
              <a:t>•  Sourcing — who wrote it, when, and why?</a:t>
            </a:r>
          </a:p>
          <a:p>
            <a:pPr algn="l">
              <a:spcAft>
                <a:spcPts val="1000"/>
              </a:spcAft>
            </a:pPr>
            <a:r>
              <a:rPr sz="2200">
                <a:solidFill>
                  <a:srgbClr val="333333"/>
                </a:solidFill>
                <a:latin typeface="Arial"/>
              </a:rPr>
              <a:t>•  Contextualization — what historical moment produced it?</a:t>
            </a:r>
          </a:p>
          <a:p>
            <a:pPr algn="l">
              <a:spcAft>
                <a:spcPts val="1000"/>
              </a:spcAft>
            </a:pPr>
            <a:r>
              <a:rPr sz="2200">
                <a:solidFill>
                  <a:srgbClr val="333333"/>
                </a:solidFill>
                <a:latin typeface="Arial"/>
              </a:rPr>
              <a:t>•  Close reading — what do the exact words say (and omit)?</a:t>
            </a:r>
          </a:p>
          <a:p>
            <a:pPr algn="l">
              <a:spcAft>
                <a:spcPts val="1000"/>
              </a:spcAft>
            </a:pPr>
            <a:r>
              <a:rPr sz="2200">
                <a:solidFill>
                  <a:srgbClr val="333333"/>
                </a:solidFill>
                <a:latin typeface="Arial"/>
              </a:rPr>
              <a:t>•  Corroboration — does another source confirm or complicate?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2 — COLONIZATION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WORLDS BEFORE &amp; AFTER 1492</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OBJECTIVE 2 — COLONIES COMPARED</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CHESAPEAKE vs NEW ENGLAND</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Jamestown 1607 — Virginia Company (joint-stock); tobacco; headright; 'starving time' 1609–10</a:t>
            </a:r>
          </a:p>
          <a:p>
            <a:pPr algn="l">
              <a:spcAft>
                <a:spcPts val="1000"/>
              </a:spcAft>
            </a:pPr>
            <a:r>
              <a:rPr sz="2200">
                <a:solidFill>
                  <a:srgbClr val="333333"/>
                </a:solidFill>
                <a:latin typeface="Arial"/>
              </a:rPr>
              <a:t>•  Plymouth 1620 — Pilgrims (Separatists); Mayflower Compact: 'civil Body Politick'</a:t>
            </a:r>
          </a:p>
          <a:p>
            <a:pPr algn="l">
              <a:spcAft>
                <a:spcPts val="1000"/>
              </a:spcAft>
            </a:pPr>
            <a:r>
              <a:rPr sz="2200">
                <a:solidFill>
                  <a:srgbClr val="333333"/>
                </a:solidFill>
                <a:latin typeface="Arial"/>
              </a:rPr>
              <a:t>•  Massachusetts Bay 1630 — Puritans; Winthrop; 'city upon a hill'</a:t>
            </a:r>
          </a:p>
          <a:p>
            <a:pPr algn="l">
              <a:spcAft>
                <a:spcPts val="1000"/>
              </a:spcAft>
            </a:pPr>
            <a:r>
              <a:rPr sz="2200">
                <a:solidFill>
                  <a:srgbClr val="333333"/>
                </a:solidFill>
                <a:latin typeface="Arial"/>
              </a:rPr>
              <a:t>•  Chesapeake: mostly male, high mortality, tobacco monoculture, labor crisis</a:t>
            </a:r>
          </a:p>
          <a:p>
            <a:pPr algn="l">
              <a:spcAft>
                <a:spcPts val="1000"/>
              </a:spcAft>
            </a:pPr>
            <a:r>
              <a:rPr sz="2200">
                <a:solidFill>
                  <a:srgbClr val="333333"/>
                </a:solidFill>
                <a:latin typeface="Arial"/>
              </a:rPr>
              <a:t>•  New England: family units, longer lives, Puritan covenant communities</a:t>
            </a:r>
          </a:p>
          <a:p>
            <a:pPr algn="l">
              <a:spcAft>
                <a:spcPts val="1000"/>
              </a:spcAft>
            </a:pPr>
            <a:r>
              <a:rPr sz="2200">
                <a:solidFill>
                  <a:srgbClr val="333333"/>
                </a:solidFill>
                <a:latin typeface="Arial"/>
              </a:rPr>
              <a:t>•  Classic confusion: Pilgrims (Separatists) ≠ Puritans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3 — SLAVERY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HOW SLAVERY WAS BUILT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OBJECTIVE 3 — KEY TERMS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LEGAL CONSTRUCTION OF SLAVERY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Indentured servant: fixed contract; freed at term's end with freedom dues</a:t>
            </a:r>
          </a:p>
          <a:p>
            <a:pPr algn="l">
              <a:spcAft>
                <a:spcPts val="1000"/>
              </a:spcAft>
            </a:pPr>
            <a:r>
              <a:rPr sz="2200">
                <a:solidFill>
                  <a:srgbClr val="333333"/>
                </a:solidFill>
                <a:latin typeface="Arial"/>
              </a:rPr>
              <a:t>•  Bacon's Rebellion (1676): multiracial uprising → planters pivot to enslaved labor</a:t>
            </a:r>
          </a:p>
          <a:p>
            <a:pPr algn="l">
              <a:spcAft>
                <a:spcPts val="1000"/>
              </a:spcAft>
            </a:pPr>
            <a:r>
              <a:rPr sz="2200">
                <a:solidFill>
                  <a:srgbClr val="333333"/>
                </a:solidFill>
                <a:latin typeface="Arial"/>
              </a:rPr>
              <a:t>•  partus sequitur ventrem (Virginia, 1662): child follows mother's status → hereditary</a:t>
            </a:r>
          </a:p>
          <a:p>
            <a:pPr algn="l">
              <a:spcAft>
                <a:spcPts val="1000"/>
              </a:spcAft>
            </a:pPr>
            <a:r>
              <a:rPr sz="2200">
                <a:solidFill>
                  <a:srgbClr val="333333"/>
                </a:solidFill>
                <a:latin typeface="Arial"/>
              </a:rPr>
              <a:t>•  Virginia Slave Codes (1705): race-based legal system for slavery</a:t>
            </a:r>
          </a:p>
          <a:p>
            <a:pPr algn="l">
              <a:spcAft>
                <a:spcPts val="1000"/>
              </a:spcAft>
            </a:pPr>
            <a:r>
              <a:rPr sz="2200">
                <a:solidFill>
                  <a:srgbClr val="333333"/>
                </a:solidFill>
                <a:latin typeface="Arial"/>
              </a:rPr>
              <a:t>•  Middle Passage: Atlantic crossing; 15–20% mortality; Equiano's Narrative (1789)</a:t>
            </a:r>
          </a:p>
          <a:p>
            <a:pPr algn="l">
              <a:spcAft>
                <a:spcPts val="1000"/>
              </a:spcAft>
            </a:pPr>
            <a:r>
              <a:rPr sz="2200">
                <a:solidFill>
                  <a:srgbClr val="333333"/>
                </a:solidFill>
                <a:latin typeface="Arial"/>
              </a:rPr>
              <a:t>•  First Great Awakening: Whitefield, Edwards — 1730s–40s, NOT the 1820s–40s reform era</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4 — REVOLUTION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NO TAXATION WITHOUT REPRESENTATION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OBJECTIVE 4 — THE REVOLUTION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INDEPENDENCE &amp; WAR</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Lexington &amp; Concord: April 1775 — first shots</a:t>
            </a:r>
          </a:p>
          <a:p>
            <a:pPr algn="l">
              <a:spcAft>
                <a:spcPts val="1000"/>
              </a:spcAft>
            </a:pPr>
            <a:r>
              <a:rPr sz="2200">
                <a:solidFill>
                  <a:srgbClr val="333333"/>
                </a:solidFill>
                <a:latin typeface="Arial"/>
              </a:rPr>
              <a:t>•  Common Sense (Paine): January 1776 — plain-language case for republic</a:t>
            </a:r>
          </a:p>
          <a:p>
            <a:pPr algn="l">
              <a:spcAft>
                <a:spcPts val="1000"/>
              </a:spcAft>
            </a:pPr>
            <a:r>
              <a:rPr sz="2200">
                <a:solidFill>
                  <a:srgbClr val="333333"/>
                </a:solidFill>
                <a:latin typeface="Arial"/>
              </a:rPr>
              <a:t>•  Declaration of Independence: July 4, 1776 — 'life, liberty, and the pursuit of happiness'</a:t>
            </a:r>
          </a:p>
          <a:p>
            <a:pPr algn="l">
              <a:spcAft>
                <a:spcPts val="1000"/>
              </a:spcAft>
            </a:pPr>
            <a:r>
              <a:rPr sz="2200">
                <a:solidFill>
                  <a:srgbClr val="333333"/>
                </a:solidFill>
                <a:latin typeface="Arial"/>
              </a:rPr>
              <a:t>•  Saratoga: October 1777 → French alliance 1778 (turning point)</a:t>
            </a:r>
          </a:p>
          <a:p>
            <a:pPr algn="l">
              <a:spcAft>
                <a:spcPts val="1000"/>
              </a:spcAft>
            </a:pPr>
            <a:r>
              <a:rPr sz="2200">
                <a:solidFill>
                  <a:srgbClr val="333333"/>
                </a:solidFill>
                <a:latin typeface="Arial"/>
              </a:rPr>
              <a:t>•  Yorktown: October 1781 — British surrender</a:t>
            </a:r>
          </a:p>
          <a:p>
            <a:pPr algn="l">
              <a:spcAft>
                <a:spcPts val="1000"/>
              </a:spcAft>
            </a:pPr>
            <a:r>
              <a:rPr sz="2200">
                <a:solidFill>
                  <a:srgbClr val="333333"/>
                </a:solidFill>
                <a:latin typeface="Arial"/>
              </a:rPr>
              <a:t>•  Treaty of Paris: September 1783 — formal end, U.S. sovereignty recognized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