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9. Quick ground rules reminder: your grade is mostly coursework — tutorials, quizzes, discussions, assignments, and Primary Source Workshops — plus the midterm and final. You use an approved AI chatbot on all coursework but NOT on the Quiz, Midterm, or Final. This week covers a lot of territory: the Louisiana Purchase and Marbury v. Madison (both 1803), the War of 1812, the market revolution, Jacksonian democracy, and Indian Removal. The week's big question: who did Jacksonian democracy include — and who did it violently exclude? Everything closes Sunday, November 1.</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Cherokee National Council replied to Jackson — not in response to his December message, which had not yet been written, but in their own formal memorial to Congress, December 1829, presented in January 1830. Their words: 'This right of inheritance we have never ceded, nor ever forfeited.' This is a legal argument, not an emotional appeal. Never ceded means no treaty legitimately signed away this right. Never forfeited means no legal process — war loss, treaty violation, crime — extinguished it. The Cherokee were making their case in the language of law and sovereignty, to the same Congress Jackson would address. They had a written constitution since 1827. They had a bilingual newspaper. They had lawyers. They had a case. Both documents are in the Workshop. Read them side by side.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Georgia arrested Samuel Worcester, a missionary, for living in Cherokee territory without a state license, the Supreme Court took the case. Chief Justice John Marshall ruled 5 to 1 in Worcester v. Georgia (1832) that the Cherokee Nation was a distinct community occupying its own territory, with boundaries accurately described, in which the laws of Georgia can have no force. The Supreme Court had validated the Cherokee Memorial's legal argument. Jackson refused to enforce the ruling. The power to enforce a court order sits in the executive branch. There is no mechanism to compel the President to execute a Supreme Court ruling — a fact that becomes very significant here. One scholar later attributed to Jackson the line: John Marshall has made his decision, now let him enforce it. Historians debate whether Jackson said exactly those words, but what he did is documented: he did not enforce the ruling, and removal proceeded.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forced removal itself began in 1838, under Jackson's successor Martin Van Buren. U.S. Army soldiers rounded up approximately 16,000 Cherokee, held them in stockades, and marched them roughly 1,000 miles to Indian Territory in present-day Oklahoma during the fall and winter of 1838-39. Approximately 4,000 died — one in four of the Cherokee population — from disease, exposure, and starvation during the march. The Cherokee called it Nunna daul Tsuny. In English: the trail where they cried. State this plainly, without sensationalism and without minimization. The death toll is documented history. The coercion is documented history. The Supreme Court had ruled it illegal. None of that changed what happened. The Trail of Tears is one of the most consequential and morally serious episodes in nineteenth-century American history — and it was carried out within the framework of Jacksonian democracy.</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chronology. Students most commonly confuse: the Louisiana Purchase with later western acquisitions (California, Texas); the War of 1812 dates (battle came after treaty); Marbury v. Madison's outcome (Marbury lost his commission; the Court gained judicial review); Jackson's removal timeline (Act 1830, Worcester 1832, Trail 1838-39 — eight years of legal resistance between the Act and the removal itself). The eight-year gap matters: the Cherokee did not go quietly. They fought in courts, in Congress, in their own government, and through their newspaper. They were removed anyway. On the quiz: know the matching pairs. In the Workshop: know what each date means.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AI-critique habit. Paste this to an approved chatbot: Give me a direct quotation from Andrew Jackson's 1830 message to Congress on Indian Removal, and a direct quotation from a Cherokee protest against removal from the same period, with exact wording. Then check its work. For Jackson: did the AI give you benevolent policy approaching to a happy consummation in those exact words? Or did it invent something more overtly aggressive-sounding — easier for the AI to characterize but not what Jackson actually said? For the Cherokee: did the AI give you this right of inheritance we have never ceded nor ever forfeited? Or did it blend in language from John Ross's 1836 Memorial (a later document) or from the Worcester decision itself? When multiple sources are in play, chatbots frequently blend them. Your job: verify each quotation against the actual primary source. The Workshop Part 5 asks you to document exactly what you found.</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graded work. Lecture Tutorial 9 (completion-based, share-link submission) covers the Louisiana Purchase, Marbury, War of 1812, market revolution, Jacksonian democracy, and Indian Removal. Quiz 9 is 10 items, closed to AI — know the chronology and the matching pairs. Discussion 9 asks you to argue whether Jacksonian democracy was democratic and for whom; the adaptive version uses your AI as a discussion partner. Assignment 9 is the DBQ — a short document-based argument from Jackson's message and the Cherokee Memorial. Workshop 9 is the signature piece — 50 points, four moves on both documents, plus the AI-critique moment. Read both source documents in the H readings before you start the Workshop; you'll find the Assignment much easier if you do the Workshop first. Everything closes Sunday, November 1, 11:59 p.m.</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The same decades that produced the expansion of white male suffrage and Indian Removal also produced a wave of moral reform: the Second Great Awakening, the abolition movement, temperance, asylum reform, and the first organized women's rights movement in American history. The Declaration of Sentiments at Seneca Falls (1848) will deliberately echo the Declaration of Independence — all men and women are created equal. Reform and expansion, democracy and exclusion, moral vision and moral failure: the nineteenth century holds all of them at once. That is what makes it worth studying carefully. Callback: history is not a list of dates — it is an argument from evidence. This week gave you two documents describing the same policy in opposite terms. The evidence, carefully read, points somewhere.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question on the board: Andrew Jackson said Indian Removal was a benevolent policy that would protect Native peoples. The Cherokee Nation said it was a violation of their legal rights. The Supreme Court agreed with the Cherokee. Jackson removed them anyway. Who had power here — and who was right? Take two or three answers. Do not resolve it. Land the point: this week we will read both documents — Jackson's own words and the Cherokee Nation's own words — and let the evidence do the talking. That is what history asks of us when the record is clear and contested at the same time.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1803 Napoleon offered to sell France's Louisiana Territory to the United States. Jefferson — a strict constructionist who believed the federal government had only enumerated powers — had a constitutional dilemma: nothing in the Constitution authorized buying territory. He acted anyway. The deal doubled the size of the country: approximately 828,000 square miles from the Mississippi River to the Rocky Mountains, for roughly three cents per acre. Lewis and Clark set out in 1804 to map the territory, find a Pacific route, and establish relations with Indigenous nations. Sacagawea, a Shoshone woman, joined the expedition in present-day North Dakota — her knowledge and language skills were essential to its success. They reached the Pacific in November 1805.</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the same year, 1803, Chief Justice John Marshall handed down Marbury v. Madison — one of the most consequential rulings in Court history. The surface case was small: William Marbury was denied a judicial commission by Jefferson's secretary of state James Madison. Marshall ruled that the section of the Judiciary Act giving the Court authority to issue the order Marbury wanted conflicted with Article III of the Constitution — and was therefore void. Hidden in that loss was an enormous gain: the Court claimed the power to strike down any act of Congress it found unconstitutional. That power is called judicial review. Memory hook: Marbury lost his commission and the Court gained a superpower. The principle slipped in so quietly that Jefferson, who won the surface case, barely objected.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War was declared on Britain on June 18, 1812. Main causes: British impressment of American sailors (forcing them into the Royal Navy), interference with American trade during the Napoleonic Wars, and British support for Indigenous resistance east of the Mississippi. The war went badly early: a Canadian invasion failed; in August 1814, British forces burned Washington, D.C., including the White House and Capitol. Andrew Jackson's smashing victory at the Battle of New Orleans came on January 8, 1815 — but the Treaty of Ghent ending the war had been signed December 24, 1814. News traveled by ship. Jackson won a battle that could not change the outcome — but it made him the most celebrated man in America. The war did change the political map: it destroyed the Federalist Party and weakened Indigenous resistance east of the Mississippi, since Tecumseh, who had allied with the British, was killed in battle in 1813.</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the War of 1812, the American economy transformed. The Erie Canal (completed 1825) connected the Great Lakes to the Hudson River and New York City — slashing the cost of moving goods across the interior. Where goods could travel cheaply, markets grew. New England mills (Lowell, Massachusetts, from 1821) hired young women called Lowell mill girls to tend machines — textile production moved from home to factory. In the South, the cotton gin made cotton enormously profitable, driving the spread of cotton cultivation — and the enslaved labor that grew it — westward into Alabama, Mississippi, and the Gulf Coast. The market revolution knit North and South together economically even as it deepened the differences between them. A slave-labor South producing cotton and a free-labor North processing it were not two separate economies — they were one economy with a profound moral fault line running through it.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Andrew Jackson was elected in 1828 in a transformed political landscape. Most states had dropped property requirements for voting — for white men — and Jackson's Democratic Party mobilized this broader electorate brilliantly. He presented himself as a frontier soldier who spoke for ordinary farmers and workers against Eastern elites and the moneyed aristocracy. Key elements of his political style: the spoils system — Jackson openly rewarded political supporters with government appointments ('to the victor belong the spoils'), claiming it made government more democratic and accountable. The Bank War — Jackson vetoed the recharter of the Second Bank of the United States in 1832, calling it an unconstitutional monopoly. When he won re-election the same year, he withdrew federal deposits, effectively killing the Bank. The resulting economic instability contributed to the Panic of 1837 under his successor. One critical point: the expansion of political rights in this era applied to white men. The democracy was racial — and the same era that expanded white male suffrage produced the Indian Removal Act.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Indian Removal Act was signed on May 28, 1830. It authorized the President to negotiate removal treaties with Indigenous nations east of the Mississippi, exchanging their lands for territory west of the river. In practice, negotiation was coercive — backed by military force. A brief congressional vote: the Act passed the House 102-97. Congressman David Crockett of Tennessee voted against it. The five major nations affected are sometimes called the Five Civilized Tribes by contemporary Americans — the Cherokee, Creek, Choctaw, Chickasaw, and Seminole — though historians increasingly avoid that label as reflecting the ethnocentrism of the era. The Cherokee in particular had adopted a written constitution (1827), a bilingual newspaper — the Cherokee Phoenix (1828) — and many features of European-American governance, precisely because the U.S. had urged assimilation as the path to coexistence. They were targeted partly because they had been so successful at that project.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Six months after signing the Removal Act, Jackson addressed Congress. His message opened the Indian removal section with these words — quote the exact text from the National Archives: 'It gives me pleasure to announce to Congress that the benevolent policy of the Government, steadily pursued for nearly thirty years, in relation to the removal of the Indians beyond the white settlements is approaching to a happy consummation.' Put this on the slide. Then run sourcing on it together. Jackson is writing to Congress — the body that will fund and implement removal. His purpose: frame the policy as humane, successful, and nearly complete. The word benevolent does enormous work: it turns expulsion into welfare. The phrase happy consummation implies completion without cost or suffering. What does he omit? Any Cherokee voice. Any mention of coercion. The legal resistance that is already in the courts. This is the document students will analyze in both the Workshop and the Assignment.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9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JEFFERSONIAN &amp;
JACKSONIAN AMERICA</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Democracy, Removal, and Power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DECEMBER 1829</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'NEVER CEDED'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1832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WORCESTER v. GEORGIA</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1838–1839</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TRAIL OF TEARS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CHRONOLOGY — NAIL THESE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DATES MATTER</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1803 — Louisiana Purchase + Marbury v. Madison</a:t>
            </a:r>
          </a:p>
          <a:p>
            <a:pPr algn="l">
              <a:spcAft>
                <a:spcPts val="1000"/>
              </a:spcAft>
            </a:pPr>
            <a:r>
              <a:rPr sz="2200">
                <a:solidFill>
                  <a:srgbClr val="333333"/>
                </a:solidFill>
                <a:latin typeface="Arial"/>
              </a:rPr>
              <a:t>•  1812–1815 — War of 1812 (treaty Dec 24 1814; New Orleans Jan 8 1815)</a:t>
            </a:r>
          </a:p>
          <a:p>
            <a:pPr algn="l">
              <a:spcAft>
                <a:spcPts val="1000"/>
              </a:spcAft>
            </a:pPr>
            <a:r>
              <a:rPr sz="2200">
                <a:solidFill>
                  <a:srgbClr val="333333"/>
                </a:solidFill>
                <a:latin typeface="Arial"/>
              </a:rPr>
              <a:t>•  1830 — Indian Removal Act (May) + Jackson's message (December)</a:t>
            </a:r>
          </a:p>
          <a:p>
            <a:pPr algn="l">
              <a:spcAft>
                <a:spcPts val="1000"/>
              </a:spcAft>
            </a:pPr>
            <a:r>
              <a:rPr sz="2200">
                <a:solidFill>
                  <a:srgbClr val="333333"/>
                </a:solidFill>
                <a:latin typeface="Arial"/>
              </a:rPr>
              <a:t>•  1832 — Worcester v. Georgia (Jackson refuses to enforce)</a:t>
            </a:r>
          </a:p>
          <a:p>
            <a:pPr algn="l">
              <a:spcAft>
                <a:spcPts val="1000"/>
              </a:spcAft>
            </a:pPr>
            <a:r>
              <a:rPr sz="2200">
                <a:solidFill>
                  <a:srgbClr val="333333"/>
                </a:solidFill>
                <a:latin typeface="Arial"/>
              </a:rPr>
              <a:t>•  1838–39 — Trail of Tears (~4,000 deaths, 1 in 4)</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TWO DOCUMENTS, TWO TRAPS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BEFORE SUNDAY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Tutorial 9 — Louisiana Purchase through Trail of Tears (AI tutor)</a:t>
            </a:r>
          </a:p>
          <a:p>
            <a:pPr algn="l">
              <a:spcAft>
                <a:spcPts val="1000"/>
              </a:spcAft>
            </a:pPr>
            <a:r>
              <a:rPr sz="2200">
                <a:solidFill>
                  <a:srgbClr val="333333"/>
                </a:solidFill>
                <a:latin typeface="Arial"/>
              </a:rPr>
              <a:t>•  Quiz 9 — closed to AI; covers Marbury through Trail of Tears</a:t>
            </a:r>
          </a:p>
          <a:p>
            <a:pPr algn="l">
              <a:spcAft>
                <a:spcPts val="1000"/>
              </a:spcAft>
            </a:pPr>
            <a:r>
              <a:rPr sz="2200">
                <a:solidFill>
                  <a:srgbClr val="333333"/>
                </a:solidFill>
                <a:latin typeface="Arial"/>
              </a:rPr>
              <a:t>•  Discussion 9 — 'Jacksonian democracy: for whom?' (20 pts)</a:t>
            </a:r>
          </a:p>
          <a:p>
            <a:pPr algn="l">
              <a:spcAft>
                <a:spcPts val="1000"/>
              </a:spcAft>
            </a:pPr>
            <a:r>
              <a:rPr sz="2200">
                <a:solidFill>
                  <a:srgbClr val="333333"/>
                </a:solidFill>
                <a:latin typeface="Arial"/>
              </a:rPr>
              <a:t>•  Assignment 9 — DBQ: Jackson's message vs. Cherokee Memorial (100 pts)</a:t>
            </a:r>
          </a:p>
          <a:p>
            <a:pPr algn="l">
              <a:spcAft>
                <a:spcPts val="1000"/>
              </a:spcAft>
            </a:pPr>
            <a:r>
              <a:rPr sz="2200">
                <a:solidFill>
                  <a:srgbClr val="333333"/>
                </a:solidFill>
                <a:latin typeface="Arial"/>
              </a:rPr>
              <a:t>•  Workshop 9 — source, read, corroborate both documents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10 · REFORM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MORAL IMAGINATION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DEMOCRATIC — FOR WHOM?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JEFFERSON · 1803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LOUISIANA PURCHASE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SMALL CASE · GIANT PRINCIPLE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MARBURY v. MADISON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1812 · 1815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WAR OF 1812</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MARKET REVOLUTION · 1815–1845</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CONNECTING THE COUNTRY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Erie Canal (1825) — Great Lakes to New York City, cheap transport</a:t>
            </a:r>
          </a:p>
          <a:p>
            <a:pPr algn="l">
              <a:spcAft>
                <a:spcPts val="1000"/>
              </a:spcAft>
            </a:pPr>
            <a:r>
              <a:rPr sz="2200">
                <a:solidFill>
                  <a:srgbClr val="333333"/>
                </a:solidFill>
                <a:latin typeface="Arial"/>
              </a:rPr>
              <a:t>•  Lowell mills — textile factories, 'mill girl' labor in New England</a:t>
            </a:r>
          </a:p>
          <a:p>
            <a:pPr algn="l">
              <a:spcAft>
                <a:spcPts val="1000"/>
              </a:spcAft>
            </a:pPr>
            <a:r>
              <a:rPr sz="2200">
                <a:solidFill>
                  <a:srgbClr val="333333"/>
                </a:solidFill>
                <a:latin typeface="Arial"/>
              </a:rPr>
              <a:t>•  Cotton gin (1793, Whitney) — cotton and slavery spread west</a:t>
            </a:r>
          </a:p>
          <a:p>
            <a:pPr algn="l">
              <a:spcAft>
                <a:spcPts val="1000"/>
              </a:spcAft>
            </a:pPr>
            <a:r>
              <a:rPr sz="2200">
                <a:solidFill>
                  <a:srgbClr val="333333"/>
                </a:solidFill>
                <a:latin typeface="Arial"/>
              </a:rPr>
              <a:t>•  Railroads — by 1840s, beginning to extend the network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AGE OF JACKSON · 1828–1840S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COMMON MAN'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MAY 1830</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INDIAN REMOVAL ACT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DECEMBER 1830</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'BENEVOLENT POLICY'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