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This week we ask: how did a religious revival become a social revolution? Your grade runs on coursework — tutorials, quizzes, discussions, assignments, and the weekly Primary Source Workshop. AI is allowed on all coursework (Gemini, Claude, ChatGPT) but NOT on the quiz. This week we trace the arc from outdoor camp meetings in western New York to a declaration signed in Seneca Falls in 1848 that rewrote the most famous sentence in American history. The Primary Source Workshop (50 pts) closes Sunday, Nov 8. Start it early — it requires close reading and an AI-critique step.</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Just as the 1776 Declaration listed 27 grievances against George III, the Declaration of Sentiments listed 18 against 'man.' They targeted concrete legal disabilities: married women had no right to own property, sign contracts, or control their own wages (the doctrine of coverture). Women were excluded from colleges, law, medicine, and the ministry. They were denied the vote in all states. They had no legal identity in courts. The resolution that sparked the most controversy at Seneca Falls was the demand for the vote — even some attendees thought it went too far; Frederick Douglass was one of the few who spoke strongly for it. The suffrage resolution passed narrowly.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think-like-a-historian moment: was mirroring the Declaration of Independence a strength or a limitation? The argument for strength: it was rhetorically powerful, accessible to Americans steeped in revolutionary language, and made the case for rights in terms already accepted. The argument for limitation: the original Declaration was itself limited — written by and for propertied white men, silent on slavery, excluding women. By accepting its framework, the 1848 document accepted its exclusions. It spoke most directly to white, property-holding women. The historian's move: read the choice not as obviously right or wrong but as a contingent strategy with specific audiences and specific blind spots. Then ask: what would the document have looked like if it had NOT mirrored the Declaration?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Common confusions to address directly. (1) First vs. Second Great Awakening: the First (1730s–40s) featured Whitefield and Edwards, Calvinist predestination, colonial context; the Second (1820s–40s) featured Finney, free will, perfectionism, and was tied to antebellum reform — different century, different theology, different consequences. (2) Garrison vs. colonization: colonization was NOT abolitionism; it proposed deportation, not freedom and equal citizenship, and many Black Americans actively opposed it. (3) Seneca Falls as the end of the movement: it was the beginning; women's suffrage would not be achieved until 1920. (4) The Declaration of Sentiments did NOT address enslaved women's situation directly — the document's framework had real limits.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AI-critique moment. Paste to an approved chatbot: 'Give me the exact opening sentence of the Declaration of Sentiments from the 1848 Seneca Falls Convention.' Then check it against the NPS or Fordham Sourcebooks link in the module. Common AI errors: blending the Declaration of Sentiments with the 1776 Declaration and omitting 'and women'; misattributing authorship (Lucretia Mott often gets credit for Stanton's draft); getting the date wrong (1848, not 1850 or 1851); or confusing Seneca Falls with later conventions. The exact phrase to verify: 'all men and women are created equal.' If the AI omits 'and women,' that is the most consequential fabrication of the week — it erases the document's entire argument.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graded work. Lecture Tutorial 10 (share-link submission, low-stakes) covers the Second Great Awakening, reform movements, abolition, and Seneca Falls. Quiz 10 (10 pts, 10 items) targets the First-vs-Second Awakening confusion and the chronology of reform — no AI. Discussion 10 (20 pts) asks whether modeling women's rights on the Declaration of Independence was a strength or a limitation — a genuinely arguable question. Assignment 10 (100 pts) is a DBQ comparing the Declaration of Sentiments with the 1776 Declaration. Primary Source Workshop 10 (50 pts) is the week's centerpiece: close-read the Declaration of Sentiments, map the echo strategy, and catch the AI's mistakes. Everything closes Sunday, Nov 8.</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We move from reform at home to expansion abroad — and ask what it costs. In 1845, journalist John L. O'Sullivan coined the phrase 'Manifest Destiny' to describe what he saw as the divinely appointed mission of the United States to expand across the continent. The U.S.–Mexican War (1846–48) followed. By the time the Treaty of Guadalupe Hidalgo was signed in February 1848 — the same year as Seneca Falls — the United States had added roughly half of Mexico's territory. The slavery-in-the-territories question would tear the country apart. Callback: reform and expansion are not separate stories — the same antebellum America that held Seneca Falls also launched a war of conquest. Bring your historical thinking to both.</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animating question: in the 1820s and 1830s, millions of Americans at outdoor tent meetings wept, prayed, and committed to a better life. By 1848, some of those same networks had produced a women's rights convention that rewrote the Declaration of Independence. How? The Second Great Awakening did not simply cause abolition and women's rights — the connections are complex and contested. But the impulse that said 'I can be changed' carried naturally toward 'society can be changed.' Ask the class: what kinds of social change does religious revival make possible? What kinds does it close off?</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Great Awakening ran roughly from the 1790s through the 1840s — historians date it variously, but the key decade is the 1820s–1830s. Central figure: Charles Grandison Finney, who led dramatic revivals in western New York's 'Burned-Over District' in the 1820s and 1830s, and in Rochester, New York, in 1830–31. His theology emphasized human free will and perfectibility: anyone could choose salvation. Unlike the First Great Awakening (1730s–40s), which was led by George Whitefield and Jonathan Edwards and stressed Calvinist predestination and God's sovereign choice, the Second Great Awakening opened salvation to human effort — and by extension, invited human effort to fix the world. Camp meetings attracted thousands; emotion, singing, and public conversion were hallmarks.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Awakening supplied networks, moral energy, and a language of sin and perfectionism to a cluster of antebellum reforms. The American Temperance Society (1826) called alcohol a social sin and a threat to families. Dorothea Dix, shocked by what she saw in Massachusetts jails and almshouses in 1841, launched a years-long campaign to build proper mental asylums; she convinced dozens of state legislatures. Horace Mann, Massachusetts Board of Education secretary from 1837, demanded longer school years, better-trained teachers, and compulsory attendance. And women who organized for temperance, asylum reform, and abolition built the organizational skills they would bring to the women's rights movement — making reform a bridge between the revival and Seneca Falls.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antebellum antislavery movement had several currents. Colonization — favored by earlier reformers and the American Colonization Society (founded 1816) — proposed to 'solve' slavery by sending free Black people to Africa (Liberia). William Lloyd Garrison rejected colonization utterly. On January 1, 1831, Garrison published the first issue of The Liberator in Boston. His opening editorial was uncompromising: 'I will be as harsh as truth and as uncompromising as justice.' He demanded immediate, unconditional emancipation — no gradual plans, no compensation to slaveholders, no deportation. He also refused to work within political parties or the Constitution, which he called a 'covenant with death.' His approach electrified and divided the antislavery movement.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Frederick Douglass escaped from slavery in Maryland in 1838, published his Narrative in 1845, and became the movement's most powerful voice — combining the moral authority of lived experience with extraordinary oratory and writing. He later broke with Garrison over political strategy, founding The North Star in 1847. The Grimké sisters — Sarah and Angelina — were white women from a South Carolina slaveholding family who moved North and lectured publicly against slavery in the 1830s. Their authority came from firsthand witness; their gender made their public speaking itself a controversy, linking abolitionism to debates about women's proper sphere. Also significant: Sojourner Truth, who escaped slavery in 1826 and became a powerful speaker for abolition and later women's rights.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same year Garrison launched The Liberator, Virginia enslaved man Nat Turner led the deadliest slave rebellion in American history. In August 1831, Turner and a small group moved through Southampton County, killing approximately 55 white people before being suppressed. Turner was captured and executed. The rebellion terrified the South and had immediate consequences: Virginia debated (and rejected) gradual emancipation, then tightened slave codes sharply, restricting Black assembly, literacy, and movement. The reaction also intensified Southern hostility to Northern abolitionism — Southern states began banning abolitionist literature from the mail. The juxtaposition of 1831 — The Liberator in January, Turner's rebellion in August — captures the decade's explosive tensions around slavery.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 July 19–20, 1848, approximately 300 people gathered at the Wesleyan Chapel in Seneca Falls, New York, for the first women's rights convention. Organized by Elizabeth Cady Stanton, Lucretia Mott, and three other women, the convention adopted a Declaration of Sentiments drafted primarily by Stanton. Its opening is the most studied moment in the document: where the 1776 Declaration reads 'all men are created equal,' the 1848 Declaration substitutes 'all men and women are created equal.' That single word — 'and women' — was a deliberate act of argument. The document then lists 18 grievances against male domination of law, property, marriage, education, and the professions — mirroring the 1776 Declaration's list of grievances against the king. Sixty-eight women and thirty-two men signed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Declaration of Sentiments' deliberate echo of the Declaration of Independence is the primary lesson for close reading. Quote the opening: 'We hold these truths to be self-evident: that all men and women are created equal; that they are endowed by their Creator with certain inalienable rights; that among these are life, liberty, and the pursuit of happiness.' Ask students: why use this structure? Arguments: (1) it claims the same natural-rights tradition that justified the Revolution; (2) it makes hypocrisy visible — if these truths justified independence from Britain, they must apply to women; (3) it speaks in a language Americans already revered. The limitation: it accepted the Declaration's own silences (race, class) and addressed itself to women who shared those privileges. Worth close reading — and debating.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10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REFORM, RELIGION &amp; REAWAKENING</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The Second Great Awakening · Abolition · Women's Rights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GRIEVANCES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18 COMPLAINTS AGAINST MEN</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Denied the right to vote — 'deprived of this first right of a citizen'</a:t>
            </a:r>
          </a:p>
          <a:p>
            <a:pPr algn="l">
              <a:spcAft>
                <a:spcPts val="1000"/>
              </a:spcAft>
            </a:pPr>
            <a:r>
              <a:rPr sz="2200">
                <a:solidFill>
                  <a:srgbClr val="333333"/>
                </a:solidFill>
                <a:latin typeface="Arial"/>
              </a:rPr>
              <a:t>•  Denied the right to own property upon marriage — property passed to husband</a:t>
            </a:r>
          </a:p>
          <a:p>
            <a:pPr algn="l">
              <a:spcAft>
                <a:spcPts val="1000"/>
              </a:spcAft>
            </a:pPr>
            <a:r>
              <a:rPr sz="2200">
                <a:solidFill>
                  <a:srgbClr val="333333"/>
                </a:solidFill>
                <a:latin typeface="Arial"/>
              </a:rPr>
              <a:t>•  Denied access to higher education and the professions</a:t>
            </a:r>
          </a:p>
          <a:p>
            <a:pPr algn="l">
              <a:spcAft>
                <a:spcPts val="1000"/>
              </a:spcAft>
            </a:pPr>
            <a:r>
              <a:rPr sz="2200">
                <a:solidFill>
                  <a:srgbClr val="333333"/>
                </a:solidFill>
                <a:latin typeface="Arial"/>
              </a:rPr>
              <a:t>•  Denied standing in church, excluded from ministry</a:t>
            </a:r>
          </a:p>
          <a:p>
            <a:pPr algn="l">
              <a:spcAft>
                <a:spcPts val="1000"/>
              </a:spcAft>
            </a:pPr>
            <a:r>
              <a:rPr sz="2200">
                <a:solidFill>
                  <a:srgbClr val="333333"/>
                </a:solidFill>
                <a:latin typeface="Arial"/>
              </a:rPr>
              <a:t>•  Made 'civilly dead' in law upon marriage (coverture)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THINK LIKE A HISTORIAN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STRATEGY OR LIMITATION?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 + CURES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WHAT STUDENTS GET WRONG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MACHINE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NEXT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10 — Second Great Awakening, abolition, Declaration of Sentiments</a:t>
            </a:r>
          </a:p>
          <a:p>
            <a:pPr algn="l">
              <a:spcAft>
                <a:spcPts val="1000"/>
              </a:spcAft>
            </a:pPr>
            <a:r>
              <a:rPr sz="2200">
                <a:solidFill>
                  <a:srgbClr val="333333"/>
                </a:solidFill>
                <a:latin typeface="Arial"/>
              </a:rPr>
              <a:t>•  Quiz 10 — 10 items, closed to AI, due Sunday Nov 8</a:t>
            </a:r>
          </a:p>
          <a:p>
            <a:pPr algn="l">
              <a:spcAft>
                <a:spcPts val="1000"/>
              </a:spcAft>
            </a:pPr>
            <a:r>
              <a:rPr sz="2200">
                <a:solidFill>
                  <a:srgbClr val="333333"/>
                </a:solidFill>
                <a:latin typeface="Arial"/>
              </a:rPr>
              <a:t>•  Discussion 10 — Why model rights on the Declaration of Independence? (adaptive or traditional)</a:t>
            </a:r>
          </a:p>
          <a:p>
            <a:pPr algn="l">
              <a:spcAft>
                <a:spcPts val="1000"/>
              </a:spcAft>
            </a:pPr>
            <a:r>
              <a:rPr sz="2200">
                <a:solidFill>
                  <a:srgbClr val="333333"/>
                </a:solidFill>
                <a:latin typeface="Arial"/>
              </a:rPr>
              <a:t>•  Assignment 10 — DBQ: Declaration of Sentiments vs. the 1776 Declaration</a:t>
            </a:r>
          </a:p>
          <a:p>
            <a:pPr algn="l">
              <a:spcAft>
                <a:spcPts val="1000"/>
              </a:spcAft>
            </a:pPr>
            <a:r>
              <a:rPr sz="2200">
                <a:solidFill>
                  <a:srgbClr val="333333"/>
                </a:solidFill>
                <a:latin typeface="Arial"/>
              </a:rPr>
              <a:t>•  Workshop 10 — Close-read the Declaration of Sentiments, then catch the AI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11 · MANIFEST DESTINY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THEY CALL IT DESTINY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HOW DOES REVIVAL BECOME REFORM?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RELIGIOUS REVIVAL</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SECOND GREAT AWAKENING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AWAKENING'S REACH</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FROM REVIVAL TO REFORM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Temperance — American Temperance Society (1826); calls for abstinence from alcohol</a:t>
            </a:r>
          </a:p>
          <a:p>
            <a:pPr algn="l">
              <a:spcAft>
                <a:spcPts val="1000"/>
              </a:spcAft>
            </a:pPr>
            <a:r>
              <a:rPr sz="2200">
                <a:solidFill>
                  <a:srgbClr val="333333"/>
                </a:solidFill>
                <a:latin typeface="Arial"/>
              </a:rPr>
              <a:t>•  Asylum reform — Dorothea Dix exposed brutal conditions; lobbied state legislatures</a:t>
            </a:r>
          </a:p>
          <a:p>
            <a:pPr algn="l">
              <a:spcAft>
                <a:spcPts val="1000"/>
              </a:spcAft>
            </a:pPr>
            <a:r>
              <a:rPr sz="2200">
                <a:solidFill>
                  <a:srgbClr val="333333"/>
                </a:solidFill>
                <a:latin typeface="Arial"/>
              </a:rPr>
              <a:t>•  Public schools — Horace Mann pushed common-school reform in Massachusetts (1830s–40s)</a:t>
            </a:r>
          </a:p>
          <a:p>
            <a:pPr algn="l">
              <a:spcAft>
                <a:spcPts val="1000"/>
              </a:spcAft>
            </a:pPr>
            <a:r>
              <a:rPr sz="2200">
                <a:solidFill>
                  <a:srgbClr val="333333"/>
                </a:solidFill>
                <a:latin typeface="Arial"/>
              </a:rPr>
              <a:t>•  Abolition — the moral urgency of revival powered the antislavery movement</a:t>
            </a:r>
          </a:p>
          <a:p>
            <a:pPr algn="l">
              <a:spcAft>
                <a:spcPts val="1000"/>
              </a:spcAft>
            </a:pPr>
            <a:r>
              <a:rPr sz="2200">
                <a:solidFill>
                  <a:srgbClr val="333333"/>
                </a:solidFill>
                <a:latin typeface="Arial"/>
              </a:rPr>
              <a:t>•  Women's rights — the movement grew partly from women's experience in reform societies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ANTISLAVERY MOVEMENT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GARRISON &amp; ABOLITION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VOICES OF ABOLITION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DOUGLASS, THE GRIMKÉS &amp; MORE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CONTEXT: 1831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NAT TURNER'S REBELLION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PRIMARY SOURCE · 1848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DECLARATION OF SENTIMENTS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CLOSE READING · 1848 VS 1776</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ECHO STRATEGY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