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This is one of the weightiest weeks in the course — we are inside the machinery of slavery and watching the nation break apart under the strain. This week has real stakes: a living document, a real human being writing from within slavery. Grading runs coursework-heavy: tutorials, quizzes, practice, discussions, assignments, and the Primary Source Workshop are the grade. The midterm and final are closed to AI and done individually; all weekly coursework may use an approved chatbot (Gemini, Claude, ChatGPT). We treat this material with gravity and precision: the history is hard, the sources are real, and precision matters more here than anywhere.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Senator Stephen A. Douglas of Illinois drafted the Kansas-Nebraska Act, signed into law by President Franklin Pierce on May 30, 1854. It created two new territories — Kansas and Nebraska — and applied popular sovereignty to both. The problem: both lay north of the Missouri Compromise line of 36°30', which since 1820 had banned slavery there. The Act explicitly repealed the Missouri Compromise. The result was immediate violence: pro-slavery and antislavery settlers poured into Kansas to sway the vote, rival governments formed, and armed conflict broke out. 'Bleeding Kansas' previewed, in miniature, the civil war that was coming. The Whig Party collapsed; the Republican Party — explicitly anti-slavery-expansion — emerged in 1854 directly in response.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 March 6, 1857, the Supreme Court ruled 7-2 against Dred Scott, with Chief Justice Roger B. Taney writing the majority opinion. Two holdings matter: first, African Americans — free or enslaved — were not citizens of the United States and had no right to sue in federal court. Second, Congress had no constitutional authority to prohibit slavery in any territory — meaning the Missouri Compromise had always been unconstitutional, and the Kansas-Nebraska Act's popular sovereignty was legally irrelevant too. Enslaved people were property, and the Fifth Amendment protected property from federal seizure. The decision delighted the South and outraged the North, energized the Republican Party, and — by eliminating any legal path to a congressional solution — helped make secession seem inevitable to those who wanted slavery stopped.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engineered confusion and the quiz's trap item. Students who have memorized causes of both events blur them in predictable ways: they attach 'taxation without representation' to the Civil War, or attribute 'states' rights' to the Revolution without specifying what right. The cure is specificity: the Revolution's grievance was parliamentary representation and colonial self-governance; the Civil War's central cause — as the secession declarations themselves state — was the protection and expansion of slavery. 'States' rights' language in 1861 always meant: the right of states to maintain slavery. Reading the primary sources settles the question.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classic errors, each with a precise cure. The Compromise misconception leads students to underestimate the Fugitive Slave Act's explosive effect. The Kansas-Nebraska misconception misreads popular sovereignty as automatically pro-slavery. The Dred Scott misconception is a reversal of the actual holding — extremely common on exams. The resistance misconception is the most important to address carefully: it both distorts the historical record and dishonors the people involved. Douglass's Narrative is the cure for the last one; the first three are cured by careful chronology and by actually reading the laws.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Chatbots make characteristic errors on this week's material. The most common: fabricating a Douglass quotation that sounds plausible but never appeared in the Narrative. A second: attributing to Douglass passages from other slave narratives (Equiano, Jacobs, Northup). Third: misdating the Narrative as 1847 or 1848 rather than 1845. Fourth: confusing Douglass's three autobiographies (Narrative 1845, My Bondage and My Freedom 1855, Life and Times 1881). The Documenting the American South archive at docsouth.unc.edu is the canonical link for the 1845 Narrative. Any quotation the AI supplies must be checked against that source or against the verified excerpts in the workshop. The habit: tool drafts, you verify against the primary source.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due Sunday, November 22, 11:59 p.m. Work these in order — Tutorial and Practice first (they prepare you for Quiz and Workshop), then Discussion and Assignment. The Workshop is the heart of the week: you will close-read two verified Douglass passages, run the sourcing scaffold, and catch the AI's mistakes. The Discussion asks you to take a defensible position on one of the week's two big interpretive questions. The Assignment is a DBQ — a thesis-driven argument from a Douglass excerpt. Start early: the DBQ takes real time if you want a high score. Late policy: 10% per day; reach out before the deadline if life intervenes.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the political system finally cracks. The Republican Party rises on an anti-slavery-expansion platform; Abraham Lincoln and Stephen Douglas debate in seven Illinois contests in 1858 — the most consequential series of political debates in American history. John Brown raids Harpers Ferry in 1859 — and is executed, becoming a martyr to abolitionists and a terror to the South. Then the election of 1860: Lincoln wins a four-way race without a single Southern electoral vote. South Carolina secedes in December 1860; the Confederacy forms in February 1861; and on April 12, 1861, the guns open on Fort Sumter. What we built this week is the reason that happened. Come ready to read the secession declarations themselves — the authors tell you exactly what they were seceding to protect.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question for this week: how did a political system that papered over the slavery question in 1820 and again in 1850 finally reach the point of no return? The answer runs through the cotton fields, the domestic slave trade, the courthouses, and the pens of writers like Frederick Douglass and Harriet Beecher Stowe. By Friday, students should be able to name the key laws and cases, explain what each did and left unresolved, and — most importantly — describe slavery's violence and the resistance of the enslaved from inside Douglass's own testimony.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connected developments across roughly four decades — from the Missouri Compromise line of 1820 to the Dred Scott decision of 1857. Each one is a response to the one before, and each one makes the next crisis more severe. The cotton economy's growth created the demand for more enslaved people and more enslaved territory; the Compromise of 1850 tried to manage that demand; the Kansas-Nebraska Act blew up the compromise; and Dred Scott declared no compromise was even constitutional. The arc bends toward Fort Sumter.</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By the 1850s, about 75 percent of American cotton was exported abroad, mostly to British and Northern textile mills. The South produced the bulk of the world's supply. That economic dominance rested entirely on enslaved labor. As cotton prices rose, so did the price of enslaved people — by 1850, a 'prime field hand' cost roughly $1,600 at market, reflecting the brutal arithmetic of the system. The domestic slave trade moved an estimated one million or more enslaved people from the Upper South to the Deep South between 1820 and 1860 — families torn apart, children sold away, communities destroyed. This is not an abstraction: it is the material foundation of what follows.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enslaved are not a backdrop to this story — they are its center. Enslaved people labored from before dawn to after dark, were subject to arbitrary violence, had no legal right to their families or their bodies, and were deliberately kept from literacy and information. And yet: they resisted. They feigned illness, worked slowly, broke tools, ran away, formed communities, practiced religion, told stories, and in some cases fought back directly. Frederick Douglass's 1845 Narrative documents all of this from inside the system. His testimony is the week's primary source and deserves close, careful reading. Handle the material with gravity and respect — this is recent American history, not ancient tragedy.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Exact verified passage from Chapter VII of the Narrative (Teaching American History / Anti-Slavery Office 1845 edition): 'The more I read, the more I was led to abhor and detest my enslavers.' The context: Douglass secretly learned to read in Baltimore, using ship-yard letter marks, white boys in the street, and whatever paper fell into his hands. His enslaver's wife had been ordered to stop teaching him — because, as she finally grasped, 'education and slavery were incompatible with each other.' Douglass's literacy became the weapon slavery most feared, and his Narrative is proof of that fear's accuracy. This is the sourcing and close-reading heart of the workshop.</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From Chapter X, the confrontation with the 'slavebreaker' Edward Covey — exact verified text (Bill of Rights Institute / Digital History): 'Mr. Covey succeeded in breaking me. I was broken in body, soul, and spirit. My natural elasticity was crushed, my intellect languished, the disposition to read departed, the cheerful spark that lingered about my eye died; the dark night of slavery closed in upon me; and behold a man transformed into a brute!' Douglass then fights back — for two hours — and Covey never touches him again. His summation: 'This battle with Mr. Covey was the turning-point in my career as a slave. It rekindled the few expiring embers of freedom, and revived within me a sense of my own manhood.' Physical resistance as self-recovery: the meaning of the scene.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Henry Clay's 1850 compromise was a genuine attempt to hold the union together — and it held, for about four years. California's admission upset the Senate's free-slave balance; popular sovereignty in the new territories punted the central question to settlers. The most explosive piece was the Fugitive Slave Act: it required Northern citizens to help return escaped enslaved people, denied the accused a jury trial, and made harboring a freedom seeker a federal crime. In the North it created thousands of new abolitionists — people who had been indifferent to slavery in the South now found it literally knocking on their doors. Harriet Beecher Stowe began writing Uncle Tom's Cabin in direct response.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Uncle Tom's Cabin was published on March 20, 1852, two years after the Fugitive Slave Act. It sold roughly 300,000 copies in its first year — an enormous figure for the era. Stowe intended to make Northerners feel, not just read about, the human cost of slavery and of the Fugitive Slave Act. Its emotional power helped fuel the abolitionist movement and shaped Northern public opinion through the 1850s. Historians debate its literary politics and its racial representations, but its political impact is not in dispute. It is cited as one of the most politically consequential American novels ever published. Note the year: students sometimes confuse it with the Kansas-Nebraska Act (1854) — keep the chronology clear.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12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SLAVERY &amp; THE SECTIONAL CRISIS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Cotton, Compromise, and Collision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KANSAS-NEBRASKA ACT, 1854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COMPROMISE COLLAPSES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DRED SCOTT V. SANDFORD, 1857</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COURT DECIDES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THINK LIKE A HISTORIAN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CAUSES: REVOLUTION vs. CIVIL WAR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Revolution causes: taxation without representation, no Parliament vote, Intolerable Acts, colonial autonomy</a:t>
            </a:r>
          </a:p>
          <a:p>
            <a:pPr algn="l">
              <a:spcAft>
                <a:spcPts val="1000"/>
              </a:spcAft>
            </a:pPr>
            <a:r>
              <a:rPr sz="2200">
                <a:solidFill>
                  <a:srgbClr val="333333"/>
                </a:solidFill>
                <a:latin typeface="Arial"/>
              </a:rPr>
              <a:t>•  Civil War causes: slavery's expansion, Fugitive Slave Act, Dred Scott, Lincoln's election, secession</a:t>
            </a:r>
          </a:p>
          <a:p>
            <a:pPr algn="l">
              <a:spcAft>
                <a:spcPts val="1000"/>
              </a:spcAft>
            </a:pPr>
            <a:r>
              <a:rPr sz="2200">
                <a:solidFill>
                  <a:srgbClr val="333333"/>
                </a:solidFill>
                <a:latin typeface="Arial"/>
              </a:rPr>
              <a:t>•  Common trap: 'states rights' appears in BOTH — but the right at stake in 1861 was the right to hold enslaved people</a:t>
            </a:r>
          </a:p>
          <a:p>
            <a:pPr algn="l">
              <a:spcAft>
                <a:spcPts val="1000"/>
              </a:spcAft>
            </a:pPr>
            <a:r>
              <a:rPr sz="2200">
                <a:solidFill>
                  <a:srgbClr val="333333"/>
                </a:solidFill>
                <a:latin typeface="Arial"/>
              </a:rPr>
              <a:t>•  Key test: read the secession declarations themselves (W13) — they name slavery explicitly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NAMED MISCONCEPTIONS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COMMON ERRORS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Misconception: The Compromise of 1850 ended the slavery debate — Cure: It intensified it via the Fugitive Slave Act</a:t>
            </a:r>
          </a:p>
          <a:p>
            <a:pPr algn="l">
              <a:spcAft>
                <a:spcPts val="1000"/>
              </a:spcAft>
            </a:pPr>
            <a:r>
              <a:rPr sz="2200">
                <a:solidFill>
                  <a:srgbClr val="333333"/>
                </a:solidFill>
                <a:latin typeface="Arial"/>
              </a:rPr>
              <a:t>•  Misconception: The Kansas-Nebraska Act allowed slavery everywhere — Cure: It applied popular sovereignty; the violence came from settlers fighting over the outcome</a:t>
            </a:r>
          </a:p>
          <a:p>
            <a:pPr algn="l">
              <a:spcAft>
                <a:spcPts val="1000"/>
              </a:spcAft>
            </a:pPr>
            <a:r>
              <a:rPr sz="2200">
                <a:solidFill>
                  <a:srgbClr val="333333"/>
                </a:solidFill>
                <a:latin typeface="Arial"/>
              </a:rPr>
              <a:t>•  Misconception: Dred Scott freed slaves who reached free states — Cure: It did the opposite; ruled enslaved people were property regardless of where they traveled</a:t>
            </a:r>
          </a:p>
          <a:p>
            <a:pPr algn="l">
              <a:spcAft>
                <a:spcPts val="1000"/>
              </a:spcAft>
            </a:pPr>
            <a:r>
              <a:rPr sz="2200">
                <a:solidFill>
                  <a:srgbClr val="333333"/>
                </a:solidFill>
                <a:latin typeface="Arial"/>
              </a:rPr>
              <a:t>•  Misconception: Enslaved people accepted their condition — Cure: Resistance was constant; Douglass documents forms from literacy to physical confrontation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VERIFY DOUGLASS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22</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12 — AI tutor on slavery, the crisis laws, and Douglass</a:t>
            </a:r>
          </a:p>
          <a:p>
            <a:pPr algn="l">
              <a:spcAft>
                <a:spcPts val="1000"/>
              </a:spcAft>
            </a:pPr>
            <a:r>
              <a:rPr sz="2200">
                <a:solidFill>
                  <a:srgbClr val="333333"/>
                </a:solidFill>
                <a:latin typeface="Arial"/>
              </a:rPr>
              <a:t>•  Practice Exercises 12 — quick reps on chronology and key terms</a:t>
            </a:r>
          </a:p>
          <a:p>
            <a:pPr algn="l">
              <a:spcAft>
                <a:spcPts val="1000"/>
              </a:spcAft>
            </a:pPr>
            <a:r>
              <a:rPr sz="2200">
                <a:solidFill>
                  <a:srgbClr val="333333"/>
                </a:solidFill>
                <a:latin typeface="Arial"/>
              </a:rPr>
              <a:t>•  Primary Source Workshop 12 — close-read two Douglass passages (50 pts)</a:t>
            </a:r>
          </a:p>
          <a:p>
            <a:pPr algn="l">
              <a:spcAft>
                <a:spcPts val="1000"/>
              </a:spcAft>
            </a:pPr>
            <a:r>
              <a:rPr sz="2200">
                <a:solidFill>
                  <a:srgbClr val="333333"/>
                </a:solidFill>
                <a:latin typeface="Arial"/>
              </a:rPr>
              <a:t>•  Quiz 12 — 10 items, auto-graded (10 pts)</a:t>
            </a:r>
          </a:p>
          <a:p>
            <a:pPr algn="l">
              <a:spcAft>
                <a:spcPts val="1000"/>
              </a:spcAft>
            </a:pPr>
            <a:r>
              <a:rPr sz="2200">
                <a:solidFill>
                  <a:srgbClr val="333333"/>
                </a:solidFill>
                <a:latin typeface="Arial"/>
              </a:rPr>
              <a:t>•  Discussion 12 — resistance and compromise (20 pts)</a:t>
            </a:r>
          </a:p>
          <a:p>
            <a:pPr algn="l">
              <a:spcAft>
                <a:spcPts val="1000"/>
              </a:spcAft>
            </a:pPr>
            <a:r>
              <a:rPr sz="2200">
                <a:solidFill>
                  <a:srgbClr val="333333"/>
                </a:solidFill>
                <a:latin typeface="Arial"/>
              </a:rPr>
              <a:t>•  Assignment 12 — DBQ using a Douglass excerpt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WEEK 13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COMING OF WAR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WHY DID THE UNION CRACK?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WEEK IN FOUR BEATS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THEMES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The cotton economy and the lives of the enslaved</a:t>
            </a:r>
          </a:p>
          <a:p>
            <a:pPr algn="l">
              <a:spcAft>
                <a:spcPts val="1000"/>
              </a:spcAft>
            </a:pPr>
            <a:r>
              <a:rPr sz="2200">
                <a:solidFill>
                  <a:srgbClr val="333333"/>
                </a:solidFill>
                <a:latin typeface="Arial"/>
              </a:rPr>
              <a:t>•  2. The Compromise of 1850 and the Fugitive Slave Act</a:t>
            </a:r>
          </a:p>
          <a:p>
            <a:pPr algn="l">
              <a:spcAft>
                <a:spcPts val="1000"/>
              </a:spcAft>
            </a:pPr>
            <a:r>
              <a:rPr sz="2200">
                <a:solidFill>
                  <a:srgbClr val="333333"/>
                </a:solidFill>
                <a:latin typeface="Arial"/>
              </a:rPr>
              <a:t>•  3. Kansas-Nebraska (1854) and 'Bleeding Kansas'</a:t>
            </a:r>
          </a:p>
          <a:p>
            <a:pPr algn="l">
              <a:spcAft>
                <a:spcPts val="1000"/>
              </a:spcAft>
            </a:pPr>
            <a:r>
              <a:rPr sz="2200">
                <a:solidFill>
                  <a:srgbClr val="333333"/>
                </a:solidFill>
                <a:latin typeface="Arial"/>
              </a:rPr>
              <a:t>•  4. Dred Scott (1857) — the Supreme Court weighs in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COTTON ECONOMY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KING COTTON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LIVES OF THE ENSLAVED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TESTIMONY FROM WITHIN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DOUGLASS — CHAPTER VII (1845)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MORE I READ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DOUGLASS — CHAPTER X (1845)</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TURNING POINT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COMPROMISE OF 1850</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FIVE PARTS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California admitted as a free state</a:t>
            </a:r>
          </a:p>
          <a:p>
            <a:pPr algn="l">
              <a:spcAft>
                <a:spcPts val="1000"/>
              </a:spcAft>
            </a:pPr>
            <a:r>
              <a:rPr sz="2200">
                <a:solidFill>
                  <a:srgbClr val="333333"/>
                </a:solidFill>
                <a:latin typeface="Arial"/>
              </a:rPr>
              <a:t>•  New Mexico and Utah territories — popular sovereignty</a:t>
            </a:r>
          </a:p>
          <a:p>
            <a:pPr algn="l">
              <a:spcAft>
                <a:spcPts val="1000"/>
              </a:spcAft>
            </a:pPr>
            <a:r>
              <a:rPr sz="2200">
                <a:solidFill>
                  <a:srgbClr val="333333"/>
                </a:solidFill>
                <a:latin typeface="Arial"/>
              </a:rPr>
              <a:t>•  Texas boundary settled; Texas paid $10 million</a:t>
            </a:r>
          </a:p>
          <a:p>
            <a:pPr algn="l">
              <a:spcAft>
                <a:spcPts val="1000"/>
              </a:spcAft>
            </a:pPr>
            <a:r>
              <a:rPr sz="2200">
                <a:solidFill>
                  <a:srgbClr val="333333"/>
                </a:solidFill>
                <a:latin typeface="Arial"/>
              </a:rPr>
              <a:t>•  Slave trade (not slavery) ended in Washington D.C.</a:t>
            </a:r>
          </a:p>
          <a:p>
            <a:pPr algn="l">
              <a:spcAft>
                <a:spcPts val="1000"/>
              </a:spcAft>
            </a:pPr>
            <a:r>
              <a:rPr sz="2200">
                <a:solidFill>
                  <a:srgbClr val="333333"/>
                </a:solidFill>
                <a:latin typeface="Arial"/>
              </a:rPr>
              <a:t>•  NEW: Fugitive Slave Act — all citizens must assist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UNCLE TOM'S CABIN (1852)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STOWE'S NOVEL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