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14 — we are in the final stretch of the course, and this is the central event of the 19th century. A quick word on how this course is graded: the weight is in coursework — tutorials, quizzes, practice, the Primary Source Workshop, discussions, and the assignment — not in exams alone. The midterm was Week 8; the final is Week 16. AI tools are allowed on coursework but not on exams. This week the AI-critique moment in the Workshop will test whether you can catch the most famous misreading in American history: the claim that the Emancipation Proclamation freed all the slaves. It didn't — and today you'll understand exactly why, in Lincoln's own words from the National Archives transcript. Two weeks left. Let's make them count.</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July 1863 is the month that broke the Confederacy's strategic position. At Gettysburg (July 1–3), Lee's Army of Northern Virginia fought its bloodiest battle on Union soil, suffered roughly 28,000 casualties, and retreated back to Virginia — never to mount a major northern offensive again. The next day, July 4, Confederate General John C. Pemberton surrendered the fortress city of Vicksburg to Ulysses S. Grant after a six-week siege. Vicksburg gave the Union control of the entire Mississippi River; the Confederacy was now split into two disconnected pieces. And the Emancipation Proclamation, now six months old, had convinced Britain and France — who had been watching carefully — that recognizing a slave-holding republic fighting against an antislavery military order was politically untenable. The Confederacy's diplomatic hopes died in July 1863.</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Lincoln spoke at Gettysburg on November 19, 1863. His 272-word speech is the Gettysburg Address. The Bliss Copy (authoritative text, on the Lincoln Memorial) opens: 'Four score and seven years ago our fathers brought forth on this continent, a new nation, conceived in Liberty, and dedicated to the proposition that all men are created equal.' Lincoln anchors the war in 1776 — the equality proposition. The Address closes: 'that this nation, under God, shall have a new birth of freedom — and that government of the people, by the people, for the people, shall not perish from the earth.' A NEW birth of freedom — future tense, an aspiration. The Proclamation freed people in Confederate territory; the Address called the nation to something not yet achieved. That gap is what Reconstruction must close.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the chain: each event caused or enabled the next. Antietam gave Lincoln cover to announce emancipation. The Proclamation made British and French recognition of the Confederacy politically impossible. Gettysburg and Vicksburg broke Confederate military momentum. Sherman's Georgia march (Nov-Dec 1864) — deliberately burning railroads, crops, and supplies — was total war, targeting civilian infrastructure to destroy the will to fight. On April 9, 1865, Lee surrendered to Grant at Appomattox Court House; Grant's terms were generous — Confederate soldiers could keep their horses and go home. Lincoln was assassinated April 14/15, 1865. The formal war was over. What freedom would actually mean awaited Reconstruction, the 13th Amendment, and the battles of Week 15.</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AI tools make a predictable error with the Emancipation Proclamation. Ask any chatbot: 'Did the Emancipation Proclamation free all enslaved people in the United States?' Most will say yes, or will quote the Proclamation's freedom clause without mentioning the geographic designation clause that limits it. Some will attribute Gettysburg Address phrases to the Proclamation, or vice versa. The Primary Source Workshop this week asks you to do exactly this: ask an AI the question, then check its answer against the National Archives transcript. The document is at archives.gov/exhibits/featured-documents/emancipation-proclamation/transcript.html. Read the designation clause — the long list of Confederate states with the specific parishes and counties carved out. Then read the operative clause. The word 'designated' connects them. The AI usually misses that connection. You won't.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Everything is due Sunday, December 6, except the Discussion initial post (Friday, December 4). Do the readings and Tutorial first — they build the knowledge the Workshop and Assignment depend on. The Workshop is the heart of the week: you close-read the Emancipation Proclamation in its archival transcript, corroborate it with the Gettysburg Address, and then deliberately test an AI to see where it misreads the document. The Assignment is a DBQ — you use both primary sources to argue how the war's purpose changed. The quiz covers strategy, turning points, the Proclamation's scope vs. the 13th Amendment, the 54th Massachusetts, the Gettysburg Address phrase, and Sherman's march. Two weeks left in the course. Let's finish strong.</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war ends this week. Next week we ask the harder question: what does freedom actually mean? Week 15 is Reconstruction — the 13th, 14th, and 15th Amendments; the Freedmen's Bureau; Black political participation across the South; the violent backlash (Black Codes, the Klan); and the Compromise of 1877 that ended Reconstruction and left the 14th Amendment's promises largely unfulfilled for another century. The primary source for next week is the 14th Amendment itself (National Archives), corroborated against the Mississippi Black Codes of 1865. The question: what did Reconstruction promise — and what was it up against?</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Put this question in front of students before anything else: 'What did the Emancipation Proclamation actually do — and how did the war's purpose change between 1861 and 1865?' Two quotations on this slide tell the story. Lincoln in his First Inaugural, March 1861: 'I have no purpose, directly or indirectly, to interfere with the institution of slavery in the States where it exists.' Lincoln in the Emancipation Proclamation, January 1863: 'all persons held as slaves within said designated States, and parts of States, are, and henceforward shall be free.' Same man. Same war. What changed? The answer to that question is the whole week.</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Union held enormous advantages at the outset: a population of roughly 22 million vs. the Confederacy's 9 million (of whom 3.5 million were enslaved); most manufacturing; most railroads; and control of the Navy. General Scott's Anaconda Plan used those advantages: blockade the coasts to strangle Confederate trade, and seize the Mississippi River to slice the Confederacy in two. The press mocked it as too slow, wanting an immediate march on Richmond — but the plan's logic proved correct. The capture of Vicksburg on July 4, 1863, combined with Gettysburg the day before, marked the moment when the Confederacy's strategic position became untenable. A map slide here showing the Confederacy hemmed in from the coasts and split at the Mississippi works well.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four slave states that did not secede — Missouri, Kentucky, Maryland, and Delaware — were called the border states, and they constrained everything Lincoln did about slavery. Maryland was the most critical: it surrounded Washington D.C. on three sides. If Maryland seceded, the capital would be an island in Confederate territory. This is the key to understanding the Emancipation Proclamation's limits. The Proclamation rested on Lincoln's war powers as Commander-in-Chief — authority valid against the enemy, the rebellious Confederate states. Applying it to loyal border states would have been legally indefensible and politically explosive. So the Proclamation simply does not mention them. This is not hypocrisy; it is Lincoln's constitutional strategy. Abolition in the border states waited for the 13th Amendment.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Battle of Antietam, fought on September 17, 1862, in western Maryland, produced roughly 23,000 total casualties — killed, wounded, and missing — making it the bloodiest single day of the entire war. Lee's Army of Northern Virginia had crossed into the North for the first time; Union General George McClellan met him at Antietam Creek. The battle was tactically a draw, but Lee retreated back into Virginia, which Lincoln chose to treat as a Union success. Secretary of State Seward had counseled Lincoln: announce emancipation after a victory, not before — you don't want it to look like a desperate act. Antietam gave Lincoln that political cover. Five days later, September 22, 1862, he announced the preliminary proclamation. The final version took effect January 1, 1863.</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Read the Proclamation at archives.gov/exhibits/featured-documents/emancipation-proclamation/transcript.html. Lincoln issued it as Commander-in-Chief — 'a fit and necessary war measure for suppressing said rebellion.' Two things to read closely. First, the designation clause: it lists Confederate states then carves out Louisiana parishes (including New Orleans) and Virginia counties already under Union control — those areas are 'left precisely as if this proclamation were not issued.' Second, the operative clause: 'I do order and declare that all persons held as slaves within said designated States, and parts of States, are, and henceforward shall be free.' The word 'designated' is the key — it links only to the Confederate-held territory named above. The border states are not designated. They are not mentioned at all.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load-bearing slide of the week. Walk through each bullet slowly. The Proclamation's freedom clause applies only to 'designated States and parts of States' — meaning Confederate-controlled territory. It explicitly exempts specific Louisiana parishes and Virginia counties already under Union control. It says nothing about Missouri, Kentucky, Maryland, or Delaware. Why? Because the authority being invoked — war powers against a rebellion — only reaches the rebellion. The border states were loyal; the Proclamation's legal theory did not reach them. What this means: slavery was NOT abolished in the United States on January 1, 1863. It was disrupted, destabilized, and weakened in Confederate territory. The 13th Amendment, ratified December 1865, is what abolished it universally. The Proclamation was the beginning of the end; the Amendment was the end.</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Emancipation Proclamation also authorized Black military service — the document itself says 'such persons of suitable condition, will be received into the armed service of the United States.' By the end of the war, nearly 200,000 Black soldiers and sailors had served in the Union forces, organized as the United States Colored Troops (USCT). But Black people were not waiting for Lincoln's permission to claim freedom. From the war's first days, enslaved people crossed Union lines, provided intelligence, and worked for the Army. Union officers called them 'contraband of war' — a term coined by General Benjamin Butler in 1861 to justify not returning them to Confederate enslavers. The Proclamation confirmed and legalized what was already happening on the ground. It did not create Black agency; it recognized it.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most famous Black regiment of the Civil War was the 54th Massachusetts Infantry, organized in early 1863 and commanded by Colonel Robert Gould Shaw. On July 18, 1863 — two weeks after Gettysburg — the regiment led the assault on Confederate Fort Wagner in South Carolina. They charged into withering fire and suffered roughly 40 percent casualties, including Colonel Shaw, who was killed. Fort Wagner did not fall that day. But the 54th Massachusetts became the symbol of Black soldiers' valor and their claim to citizenship. The regiment's men had enlisted to fight for a freedom the United States had not yet guaranteed them. Their service — and their deaths — made the argument for the 14th and 15th Amendments that would come in Reconstruction.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14 OF 16 — HIST 1301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THE CIVIL WAR</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Strategy, Emancipation &amp; the War Transformed</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SUMMER 1863 — THE TURNING POINT</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GETTYSBURG &amp; VICKSBURG</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Gettysburg, July 1–3, 1863: Lee's 2nd invasion stopped; ~51,000 total casualties</a:t>
            </a:r>
          </a:p>
          <a:p>
            <a:pPr algn="l">
              <a:spcAft>
                <a:spcPts val="1000"/>
              </a:spcAft>
            </a:pPr>
            <a:r>
              <a:rPr sz="2200">
                <a:solidFill>
                  <a:srgbClr val="333333"/>
                </a:solidFill>
                <a:latin typeface="Arial"/>
              </a:rPr>
              <a:t>•  Vicksburg, July 4, 1863: Grant accepts Confederate surrender; Mississippi under Union control</a:t>
            </a:r>
          </a:p>
          <a:p>
            <a:pPr algn="l">
              <a:spcAft>
                <a:spcPts val="1000"/>
              </a:spcAft>
            </a:pPr>
            <a:r>
              <a:rPr sz="2200">
                <a:solidFill>
                  <a:srgbClr val="333333"/>
                </a:solidFill>
                <a:latin typeface="Arial"/>
              </a:rPr>
              <a:t>•  Together: Confederate military momentum broken, Confederacy split</a:t>
            </a:r>
          </a:p>
          <a:p>
            <a:pPr algn="l">
              <a:spcAft>
                <a:spcPts val="1000"/>
              </a:spcAft>
            </a:pPr>
            <a:r>
              <a:rPr sz="2200">
                <a:solidFill>
                  <a:srgbClr val="333333"/>
                </a:solidFill>
                <a:latin typeface="Arial"/>
              </a:rPr>
              <a:t>•  European recognition of the Confederacy effectively off the table</a:t>
            </a:r>
          </a:p>
          <a:p>
            <a:pPr algn="l">
              <a:spcAft>
                <a:spcPts val="1000"/>
              </a:spcAft>
            </a:pPr>
            <a:r>
              <a:rPr sz="2200">
                <a:solidFill>
                  <a:srgbClr val="333333"/>
                </a:solidFill>
                <a:latin typeface="Arial"/>
              </a:rPr>
              <a:t>•  The war would continue — but its outcome was no longer in serious doubt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NOVEMBER 19, 1863</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GETTYSBURG ADDRESS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WAR'S END — CAUSE AND EFFECT</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FROM ANTIETAM TO APPOMATTOX</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Antietam (Sept 1862) → enabled the Emancipation Proclamation (Jan 1863)</a:t>
            </a:r>
          </a:p>
          <a:p>
            <a:pPr algn="l">
              <a:spcAft>
                <a:spcPts val="1000"/>
              </a:spcAft>
            </a:pPr>
            <a:r>
              <a:rPr sz="2200">
                <a:solidFill>
                  <a:srgbClr val="333333"/>
                </a:solidFill>
                <a:latin typeface="Arial"/>
              </a:rPr>
              <a:t>•  Proclamation → denied Confederacy European recognition</a:t>
            </a:r>
          </a:p>
          <a:p>
            <a:pPr algn="l">
              <a:spcAft>
                <a:spcPts val="1000"/>
              </a:spcAft>
            </a:pPr>
            <a:r>
              <a:rPr sz="2200">
                <a:solidFill>
                  <a:srgbClr val="333333"/>
                </a:solidFill>
                <a:latin typeface="Arial"/>
              </a:rPr>
              <a:t>•  Gettysburg + Vicksburg (July 1863) → broke Confederate momentum</a:t>
            </a:r>
          </a:p>
          <a:p>
            <a:pPr algn="l">
              <a:spcAft>
                <a:spcPts val="1000"/>
              </a:spcAft>
            </a:pPr>
            <a:r>
              <a:rPr sz="2200">
                <a:solidFill>
                  <a:srgbClr val="333333"/>
                </a:solidFill>
                <a:latin typeface="Arial"/>
              </a:rPr>
              <a:t>•  Sherman's march (Nov–Dec 1864) → total war; destroyed Confederate capacity</a:t>
            </a:r>
          </a:p>
          <a:p>
            <a:pPr algn="l">
              <a:spcAft>
                <a:spcPts val="1000"/>
              </a:spcAft>
            </a:pPr>
            <a:r>
              <a:rPr sz="2200">
                <a:solidFill>
                  <a:srgbClr val="333333"/>
                </a:solidFill>
                <a:latin typeface="Arial"/>
              </a:rPr>
              <a:t>•  Appomattox, April 9, 1865 → Lee surrenders to Grant; formal war ends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AUDIT THE AI — THIS WEEK'S TASK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CATCH THE CLASSIC MISREAD</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GRADED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YOUR WEEK 14 TASKS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14 — AI tutor, strategy + emancipation + Proclamation scope</a:t>
            </a:r>
          </a:p>
          <a:p>
            <a:pPr algn="l">
              <a:spcAft>
                <a:spcPts val="1000"/>
              </a:spcAft>
            </a:pPr>
            <a:r>
              <a:rPr sz="2200">
                <a:solidFill>
                  <a:srgbClr val="333333"/>
                </a:solidFill>
                <a:latin typeface="Arial"/>
              </a:rPr>
              <a:t>•  Practice Exercises — 6 quick reps on turning points and the Proclamation</a:t>
            </a:r>
          </a:p>
          <a:p>
            <a:pPr algn="l">
              <a:spcAft>
                <a:spcPts val="1000"/>
              </a:spcAft>
            </a:pPr>
            <a:r>
              <a:rPr sz="2200">
                <a:solidFill>
                  <a:srgbClr val="333333"/>
                </a:solidFill>
                <a:latin typeface="Arial"/>
              </a:rPr>
              <a:t>•  Primary Source Workshop 14 — close-read the Proclamation; corroborate with the Address (50 pts)</a:t>
            </a:r>
          </a:p>
          <a:p>
            <a:pPr algn="l">
              <a:spcAft>
                <a:spcPts val="1000"/>
              </a:spcAft>
            </a:pPr>
            <a:r>
              <a:rPr sz="2200">
                <a:solidFill>
                  <a:srgbClr val="333333"/>
                </a:solidFill>
                <a:latin typeface="Arial"/>
              </a:rPr>
              <a:t>•  Quiz 14 — 10 items (due Sun Dec 6)</a:t>
            </a:r>
          </a:p>
          <a:p>
            <a:pPr algn="l">
              <a:spcAft>
                <a:spcPts val="1000"/>
              </a:spcAft>
            </a:pPr>
            <a:r>
              <a:rPr sz="2200">
                <a:solidFill>
                  <a:srgbClr val="333333"/>
                </a:solidFill>
                <a:latin typeface="Arial"/>
              </a:rPr>
              <a:t>•  Discussion 14 — what did the Proclamation actually do? (20 pts, initial post Fri Dec 4)</a:t>
            </a:r>
          </a:p>
          <a:p>
            <a:pPr algn="l">
              <a:spcAft>
                <a:spcPts val="1000"/>
              </a:spcAft>
            </a:pPr>
            <a:r>
              <a:rPr sz="2200">
                <a:solidFill>
                  <a:srgbClr val="333333"/>
                </a:solidFill>
                <a:latin typeface="Arial"/>
              </a:rPr>
              <a:t>•  Assignment 14 — DBQ: how the war's purpose changed (100 pts, due Sun Dec 6)</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 — WEEK 15</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RECONSTRUCTION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WEEK'S BIG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WHAT DID THE PROCLAMATION ACTUALLY DO?</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ANACONDA PLAN — UNION STRATEGY</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SQUEEZE, DON'T RUSH</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Proposed by General Winfield Scott, 1861</a:t>
            </a:r>
          </a:p>
          <a:p>
            <a:pPr algn="l">
              <a:spcAft>
                <a:spcPts val="1000"/>
              </a:spcAft>
            </a:pPr>
            <a:r>
              <a:rPr sz="2200">
                <a:solidFill>
                  <a:srgbClr val="333333"/>
                </a:solidFill>
                <a:latin typeface="Arial"/>
              </a:rPr>
              <a:t>•  1. Naval blockade of Confederate coastlines</a:t>
            </a:r>
          </a:p>
          <a:p>
            <a:pPr algn="l">
              <a:spcAft>
                <a:spcPts val="1000"/>
              </a:spcAft>
            </a:pPr>
            <a:r>
              <a:rPr sz="2200">
                <a:solidFill>
                  <a:srgbClr val="333333"/>
                </a:solidFill>
                <a:latin typeface="Arial"/>
              </a:rPr>
              <a:t>•  2. Seize the Mississippi River — split the Confederacy</a:t>
            </a:r>
          </a:p>
          <a:p>
            <a:pPr algn="l">
              <a:spcAft>
                <a:spcPts val="1000"/>
              </a:spcAft>
            </a:pPr>
            <a:r>
              <a:rPr sz="2200">
                <a:solidFill>
                  <a:srgbClr val="333333"/>
                </a:solidFill>
                <a:latin typeface="Arial"/>
              </a:rPr>
              <a:t>•  Named mockingly — but the logic proved sound</a:t>
            </a:r>
          </a:p>
          <a:p>
            <a:pPr algn="l">
              <a:spcAft>
                <a:spcPts val="1000"/>
              </a:spcAft>
            </a:pPr>
            <a:r>
              <a:rPr sz="2200">
                <a:solidFill>
                  <a:srgbClr val="333333"/>
                </a:solidFill>
                <a:latin typeface="Arial"/>
              </a:rPr>
              <a:t>•  Vicksburg (July 4, 1863) completed the Mississippi objective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POLITICAL CONSTRAINT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BORDER STATES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ANTIETAM — SEPTEMBER 17, 1862</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BLOODIEST DAY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JANUARY 1, 1863</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THE EMANCIPATION PROCLAMATION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CLOSE READING THE PROCLAMATION</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WHAT IT DID AND DID NOT FREE</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DID FREE: enslaved people in Confederate-controlled states</a:t>
            </a:r>
          </a:p>
          <a:p>
            <a:pPr algn="l">
              <a:spcAft>
                <a:spcPts val="1000"/>
              </a:spcAft>
            </a:pPr>
            <a:r>
              <a:rPr sz="2200">
                <a:solidFill>
                  <a:srgbClr val="333333"/>
                </a:solidFill>
                <a:latin typeface="Arial"/>
              </a:rPr>
              <a:t>•  Did NOT free: enslaved people in border states (Mo., Ky., Md., Del.)</a:t>
            </a:r>
          </a:p>
          <a:p>
            <a:pPr algn="l">
              <a:spcAft>
                <a:spcPts val="1000"/>
              </a:spcAft>
            </a:pPr>
            <a:r>
              <a:rPr sz="2200">
                <a:solidFill>
                  <a:srgbClr val="333333"/>
                </a:solidFill>
                <a:latin typeface="Arial"/>
              </a:rPr>
              <a:t>•  Did NOT free: Union-held Confederate areas (e.g., New Orleans)</a:t>
            </a:r>
          </a:p>
          <a:p>
            <a:pPr algn="l">
              <a:spcAft>
                <a:spcPts val="1000"/>
              </a:spcAft>
            </a:pPr>
            <a:r>
              <a:rPr sz="2200">
                <a:solidFill>
                  <a:srgbClr val="333333"/>
                </a:solidFill>
                <a:latin typeface="Arial"/>
              </a:rPr>
              <a:t>•  Authority: war powers (Commander-in-Chief) — NOT a constitutional amendment</a:t>
            </a:r>
          </a:p>
          <a:p>
            <a:pPr algn="l">
              <a:spcAft>
                <a:spcPts val="1000"/>
              </a:spcAft>
            </a:pPr>
            <a:r>
              <a:rPr sz="2200">
                <a:solidFill>
                  <a:srgbClr val="333333"/>
                </a:solidFill>
                <a:latin typeface="Arial"/>
              </a:rPr>
              <a:t>•  The 13th Amendment (1865) abolished slavery everywhere, permanently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BLACK SOLDIERS &amp; SELF-LIBERATION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NEARLY 200,000 SERVED</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JULY 18, 1863</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54TH MASSACHUSETTS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