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 id="270" r:id="rId22"/>
    <p:sldId id="271" r:id="rId23"/>
  </p:sldIdLst>
  <p:sldSz cx="12191695"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 Id="rId22" Type="http://schemas.openxmlformats.org/officeDocument/2006/relationships/slide" Target="slides/slide15.xml"/><Relationship Id="rId23" Type="http://schemas.openxmlformats.org/officeDocument/2006/relationships/slide" Target="slides/slide16.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Welcome to Week 15 — the final instructional week of the term and the culmination of the Civil War arc. We ask: what did Reconstruction promise, who fought for it, and why did it end? Grading in this course is heavily coursework-based — tutorials, workshops, quizzes, discussions, and assignments carry 55% of the grade; the midterm and final carry 45%. AI tools (Gemini, Claude, ChatGPT) are approved for coursework and this week's assignment and discussion, but are NOT permitted on the quiz or final exam. The Week 15 workshop primary source is the Fourteenth Amendment (1868), corroborated against the Mississippi Black Codes (1865) — read both before the workshop.</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Key Reconstruction chronology: 1865 — Civil War ends, Lincoln assassinated, Johnson becomes president, 13th Amendment ratified, Freedmen's Bureau created, Black Codes enacted; 1866 — Civil Rights Act (Congress overrides Johnson's veto), Fourteenth Amendment passes Congress; 1867 — Reconstruction Acts place South under military rule; 1868 — Johnson impeached (acquitted), Fourteenth Amendment ratified, Ulysses Grant elected president; 1870 — Fifteenth Amendment ratified; 1870-71 — Enforcement Acts target Klan violence; 1872 — Freedmen's Bureau ends; 1873 — Panic of 1873 shifts Northern politics; 1875 — Civil Rights Act (later gutted by Supreme Court in 1883); 1876 — disputed Hayes-Tilden election; 1877 — Compromise of 1877, federal troops withdrawn, Reconstruction ends.</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Four misconceptions to correct. First: the 13th Amendment ended slavery AND granted citizenship — false; the 13th only abolished slavery; citizenship came with the 14th. Second: the 14th Amendment gave Black men the vote — false; the 14th defined citizenship and equal protection; the VOTE came with the 15th in 1870. Third: Reconstruction governments were corrupt failures — this was Lost Cause mythology; many Reconstruction-era legislatures built the South's first public school systems and reformed tax codes. Fourth: Reconstruction ended because it had failed — it ended because of organized violence, the withdrawal of federal military protection, and a political deal (the Compromise of 1877), not because its programs had run their course.</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The presidential election of 1876 between Republican Rutherford B. Hayes and Democrat Samuel Tilden was disputed — 20 electoral votes were contested from three Southern states. A special Electoral Commission awarded all 20 to Hayes, and the Compromise of 1877 — worked out in informal negotiations — resolved the crisis. Democrats accepted Hayes's presidency; in return, Hayes withdrew the remaining federal troops from the South (specifically from Louisiana and South Carolina, where they had been protecting Republican state governments). Without federal military protection, the last Reconstruction governments in the South collapsed, and Democratic 'Redeemer' governments took power. Reconstruction's formal end is dated to 1877.</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The AI-critique moment this week: ask an approved chatbot to 'give me a quote from the Fourteenth Amendment about equal rights.' Then check its output against the exact text at archives.gov/milestone-documents/14th-amendment or on Avalon (avalon.law.yale.edu/18th_century/amend1.asp). Chatbots frequently misquote constitutional text, telescope the three amendments into one, misdate them, or attribute the Fourteenth Amendment's language to Lincoln or the Thirteenth Amendment. A common error is claiming the Fourteenth Amendment 'gave Black men the vote' — that was the Fifteenth. Verify the exact wording against the primary source; the amendment's text is precise and matters enormously, because courts have interpreted every word for 150 years.</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W.E.B. Du Bois, in Black Reconstruction in America (1935), challenged the dominant 'Dunning School' narrative that portrayed Reconstruction as a corrupt, chaotic era of 'Negro rule.' Du Bois called it a 'splendid failure' — splendid for its democratic ambition and real accomplishments, a failure because it was destroyed by violence and Northern abandonment rather than by its own limits. Eric Foner's Reconstruction: America's Unfinished Revolution (1988) extended this interpretation: Reconstruction was not a failure but an incomplete project — its legal framework (the amendments) would be recovered in the 20th century. Both interpretations agree that Reconstruction's end was imposed from outside, not organic. This week's discussion asks you to engage this historiographical debate.</a:t>
            </a:r>
          </a:p>
        </p:txBody>
      </p:sp>
      <p:sp>
        <p:nvSpPr>
          <p:cNvPr id="4" name="Slide Number Placeholder 3"/>
          <p:cNvSpPr>
            <a:spLocks noGrp="1"/>
          </p:cNvSpPr>
          <p:nvPr>
            <p:ph type="sldNum" idx="5" sz="quarter"/>
          </p:nvPr>
        </p:nvSpPr>
        <p:spPr/>
      </p:sp>
    </p:spTree>
  </p:cSld>
  <p:clrMapOvr>
    <a:masterClrMapping/>
  </p:clrMapOvr>
</p:notes>
</file>

<file path=ppt/notesSlides/notesSlide1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This is the last regular instructional week. Everything is due Sunday, Dec 13 at 11:59 p.m. Then Week 16 is the Final Exam — cumulative across all 16 weeks, objectives 1 through 8, closed to AI. If you want to raise your grade before the final, this week's assignment gives you the best opportunity — it's a full 100-point DBQ and you can retry steps with the AI coach to improve your score. Begin reviewing for the final now; the Week 16 module has a full study guide and practice exam.</a:t>
            </a:r>
          </a:p>
        </p:txBody>
      </p:sp>
      <p:sp>
        <p:nvSpPr>
          <p:cNvPr id="4" name="Slide Number Placeholder 3"/>
          <p:cNvSpPr>
            <a:spLocks noGrp="1"/>
          </p:cNvSpPr>
          <p:nvPr>
            <p:ph type="sldNum" idx="5" sz="quarter"/>
          </p:nvPr>
        </p:nvSpPr>
        <p:spPr/>
      </p:sp>
    </p:spTree>
  </p:cSld>
  <p:clrMapOvr>
    <a:masterClrMapping/>
  </p:clrMapOvr>
</p:notes>
</file>

<file path=ppt/notesSlides/notesSlide1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Next week is the Final Exam — the last event of the term. It is cumulative across all eight course objectives and all 16 weeks: from the historian's craft and Indigenous America in Week 1, through colonization, revolution, the Constitution, the early republic, expansion, the sectional crisis, the Civil War, and Reconstruction. The exam is auto-graded and closed to AI tools. The Week 16 module includes a full study guide organized by objective, an exam-prep tutorial you can run with an approved chatbot to drill the material, and a full practice exam with fresh items. The final is worth 25% of your course grade. See you in Week 16 — and congratulations on completing the content arc of U.S. History to 1877.</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Reconstruction (roughly 1865–1877) is among the most contested periods in American history. Whose vision would remake the South — and the nation? President Andrew Johnson imagined a swift reunion that left Black Southerners' status largely to the former Confederate states. Radical Republicans in Congress insisted that reunion without guaranteed rights was no reconstruction at all. Formerly enslaved people and free Black communities organized, voted, held office, and built institutions. And violent counter-movements worked to reverse every gain. The term ends at the Compromise of 1877, when federal protection was withdrawn and what W.E.B. Du Bois would later call a 'splendid failure' gave way to the long era of Jim Crow.</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The Reconstruction Amendments are among the most consequential additions to the Constitution, and they are also the subject of the most engineered confusion on the quiz. Thirteenth Amendment, ratified December 6, 1865: abolished slavery and involuntary servitude throughout the United States. Fourteenth Amendment, ratified July 9, 1868: defined citizenship (all persons born or naturalized in the U.S.), forbade states from abridging privileges or immunities, required due process and equal protection of the laws. Fifteenth Amendment, ratified February 3, 1870: prohibited denying the right to vote on account of race, color, or previous condition of servitude. Memory hook: 13 = abolish, 14 = citizenship + equal protection, 15 = vote.</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The battle between Johnson and Congress is the defining political conflict of 1865–1868. Johnson vetoed the Civil Rights Act of 1866 and the Reconstruction Acts — Congress overrode him each time. The Reconstruction Acts of 1867 divided the former Confederate states (except Tennessee) into five military districts, required new state constitutional conventions that included Black voters, and mandated ratification of the Fourteenth Amendment before readmission to representation in Congress. Johnson's impeachment in 1868 (acquitted by one vote in the Senate) grew directly from this conflict. The Radicals' vision was ambitious; the question is why it ultimately fell short.</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The Bureau of Refugees, Freedmen, and Abandoned Lands — the Freedmen's Bureau — was created in March 1865, before the war ended. It negotiated labor contracts, established schools and hospitals, and attempted to distribute confiscated Confederate land. At its peak it operated hundreds of schools and assisted millions of formerly enslaved people and white refugees. Johnson vetoed its extension in 1866 (Congress overrode him). The Bureau was never funded adequately, its land redistribution was largely reversed when Johnson pardoned Confederates and restored their property, and it was phased out by 1872. Its existence demonstrated both the ambition of Reconstruction and the political limits on that ambition.</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This week's primary source workshop focuses on the Fourteenth Amendment, Section 1, ratified July 9, 1868. The exact text (from the National Archives transcript): 'All persons born or naturalized in the United States, and subject to the jurisdiction thereof, are citizens of the United States and of the State wherein they reside. No State shall make or enforce any law which shall abridge the privileges or immunities of citizens of the United States; nor shall any State deprive any person of life, liberty, or property, without due process of law; nor deny to any person within its jurisdiction the equal protection of the laws.' To close-read this, ask: what exactly does it guarantee, and who is it directed at (the STATES, not just the federal government)? Then corroborate: what were the Mississippi Black Codes of 1865 doing that this amendment was written to answer?</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Mississippi was the first former Confederate state to enact Black Codes, in November 1865 — before the Fourteenth Amendment existed. The codes required Black Mississippians to carry written proof of employment; vagrancy laws imposed heavy fines or forced labor on those without contracts; apprenticeship provisions allowed courts to bind Black children to white employers without parental consent; and Black Mississippians could not testify against white defendants. The codes were designed to keep the formerly enslaved in a condition of legal subordination that would supply cheap, controlled labor. Congress's reaction to the Black Codes was a direct driver of the Reconstruction Acts of 1867 and the Fourteenth Amendment — the amendment exists in direct conversation with laws like these.</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Congressional Reconstruction produced a remarkable period of Black political power in the South. With military supervision and the Fifteenth Amendment's guarantee of the vote, Black men voted in large numbers and won office. Sixteen Black men served in the U.S. House and two — Hiram Revels and Blanche Bruce, both from Mississippi — served in the U.S. Senate during Reconstruction. Hundreds served in state legislatures. These officeholders pushed for public education, infrastructure, and equal civil rights. This political participation was not a failure of governance — states with integrated legislatures built the South's first public school systems. It was ended by violence and by the withdrawal of federal protection, not by its own inadequacy.</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Organized violence was the primary instrument of Reconstruction's undoing. The Ku Klux Klan, founded in Pulaski, Tennessee in 1865, spread across the South and used assassination, arson, and mob violence to suppress Black political participation and drive out Republican officials. The Enforcement Acts of 1870 and 1871 (including the Ku Klux Klan Act) empowered federal prosecution of this violence, and federal action did temporarily suppress the Klan. But political will in the North eroded through the 1870s — many Northern Republicans grew tired of Reconstruction, economic depression (the Panic of 1873) shifted attention, and court decisions progressively narrowed federal enforcement power. The violence was not spontaneous; it was systematic and purposeful.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55448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WEEK 15 OF 16 - HIST 1301</a:t>
            </a:r>
          </a:p>
        </p:txBody>
      </p:sp>
      <p:sp>
        <p:nvSpPr>
          <p:cNvPr id="3" name="TextBox 2"/>
          <p:cNvSpPr txBox="1"/>
          <p:nvPr/>
        </p:nvSpPr>
        <p:spPr>
          <a:xfrm>
            <a:off x="731520" y="2377440"/>
            <a:ext cx="10728655" cy="2011680"/>
          </a:xfrm>
          <a:prstGeom prst="rect">
            <a:avLst/>
          </a:prstGeom>
          <a:noFill/>
        </p:spPr>
        <p:txBody>
          <a:bodyPr wrap="square" anchor="ctr" lIns="0" rIns="0" tIns="0" bIns="0">
            <a:spAutoFit/>
          </a:bodyPr>
          <a:lstStyle/>
          <a:p>
            <a:pPr algn="ctr"/>
            <a:r>
              <a:rPr sz="6400" b="1">
                <a:solidFill>
                  <a:srgbClr val="FFFFFF"/>
                </a:solidFill>
                <a:latin typeface="Arial"/>
              </a:rPr>
              <a:t>RECONSTRUCTION</a:t>
            </a:r>
          </a:p>
        </p:txBody>
      </p:sp>
      <p:sp>
        <p:nvSpPr>
          <p:cNvPr id="4" name="TextBox 3"/>
          <p:cNvSpPr txBox="1"/>
          <p:nvPr/>
        </p:nvSpPr>
        <p:spPr>
          <a:xfrm>
            <a:off x="731520" y="4480560"/>
            <a:ext cx="10728655" cy="822960"/>
          </a:xfrm>
          <a:prstGeom prst="rect">
            <a:avLst/>
          </a:prstGeom>
          <a:noFill/>
        </p:spPr>
        <p:txBody>
          <a:bodyPr wrap="square" anchor="ctr" lIns="0" rIns="0" tIns="0" bIns="0">
            <a:spAutoFit/>
          </a:bodyPr>
          <a:lstStyle/>
          <a:p>
            <a:pPr algn="ctr"/>
            <a:r>
              <a:rPr sz="2600">
                <a:solidFill>
                  <a:srgbClr val="9FB0E0"/>
                </a:solidFill>
                <a:latin typeface="Arial"/>
              </a:rPr>
              <a:t>Freedom, Backlash, and the Unfinished Revolution</a:t>
            </a:r>
          </a:p>
        </p:txBody>
      </p:sp>
      <p:sp>
        <p:nvSpPr>
          <p:cNvPr id="5" name="TextBox 4"/>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1</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CHRONOLOGY</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6400" b="1">
                <a:solidFill>
                  <a:srgbClr val="FFFFFF"/>
                </a:solidFill>
                <a:latin typeface="Arial"/>
              </a:rPr>
              <a:t>1865 → 1877</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10</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MISCONCEPTIONS + CURES</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6400" b="1">
                <a:solidFill>
                  <a:srgbClr val="FFFFFF"/>
                </a:solidFill>
                <a:latin typeface="Arial"/>
              </a:rPr>
              <a:t>COMMON ERRORS</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11</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THE COMPROMISE OF 1877</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4800" b="1">
                <a:solidFill>
                  <a:srgbClr val="FFFFFF"/>
                </a:solidFill>
                <a:latin typeface="Arial"/>
              </a:rPr>
              <a:t>THE DEAL THAT ENDED IT</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12</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AUDIT THE AI</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3800" b="1">
                <a:solidFill>
                  <a:srgbClr val="FFFFFF"/>
                </a:solidFill>
                <a:latin typeface="Arial"/>
              </a:rPr>
              <a:t>RECONSTRUCTION &amp; CHATBOTS</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13</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HISTORIOGRAPHY</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3000" b="1">
                <a:solidFill>
                  <a:srgbClr val="FFFFFF"/>
                </a:solidFill>
                <a:latin typeface="Arial"/>
              </a:rPr>
              <a:t>SPLENDID FAILURE OR UNFINISHED REVOLUTION?</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14</a:t>
            </a:r>
          </a:p>
        </p:txBody>
      </p:sp>
    </p:spTree>
  </p:cSld>
  <p:clrMapOvr>
    <a:masterClrMapping/>
  </p:clrMapOvr>
</p:sld>
</file>

<file path=ppt/slides/slide15.xml><?xml version="1.0" encoding="utf-8"?>
<p:sld xmlns:a="http://schemas.openxmlformats.org/drawingml/2006/main" xmlns:p="http://schemas.openxmlformats.org/presentationml/2006/main" xmlns:r="http://schemas.openxmlformats.org/officeDocument/2006/relationships">
  <p:cSld>
    <p:bg>
      <p:bgPr>
        <a:solidFill>
          <a:srgbClr val="F4F6FC"/>
        </a:solidFill>
        <a:effectLst/>
      </p:bgPr>
    </p:bg>
    <p:spTree>
      <p:nvGrpSpPr>
        <p:cNvPr id="1" name=""/>
        <p:cNvGrpSpPr/>
        <p:nvPr/>
      </p:nvGrpSpPr>
      <p:grpSpPr/>
      <p:sp>
        <p:nvSpPr>
          <p:cNvPr id="2" name="TextBox 1"/>
          <p:cNvSpPr txBox="1"/>
          <p:nvPr/>
        </p:nvSpPr>
        <p:spPr>
          <a:xfrm>
            <a:off x="731520" y="640080"/>
            <a:ext cx="10728655" cy="457200"/>
          </a:xfrm>
          <a:prstGeom prst="rect">
            <a:avLst/>
          </a:prstGeom>
          <a:noFill/>
        </p:spPr>
        <p:txBody>
          <a:bodyPr wrap="square" anchor="t" lIns="0" rIns="0" tIns="0" bIns="0">
            <a:spAutoFit/>
          </a:bodyPr>
          <a:lstStyle/>
          <a:p>
            <a:pPr algn="l"/>
            <a:r>
              <a:rPr sz="1500" b="1" spc="200">
                <a:solidFill>
                  <a:srgbClr val="6B78B5"/>
                </a:solidFill>
                <a:latin typeface="Arial"/>
              </a:rPr>
              <a:t>WEEK 15 — YOUR WORK</a:t>
            </a:r>
          </a:p>
        </p:txBody>
      </p:sp>
      <p:sp>
        <p:nvSpPr>
          <p:cNvPr id="3" name="TextBox 2"/>
          <p:cNvSpPr txBox="1"/>
          <p:nvPr/>
        </p:nvSpPr>
        <p:spPr>
          <a:xfrm>
            <a:off x="731520" y="1097280"/>
            <a:ext cx="10728655" cy="914400"/>
          </a:xfrm>
          <a:prstGeom prst="rect">
            <a:avLst/>
          </a:prstGeom>
          <a:noFill/>
        </p:spPr>
        <p:txBody>
          <a:bodyPr wrap="square" anchor="t" lIns="0" rIns="0" tIns="0" bIns="0">
            <a:spAutoFit/>
          </a:bodyPr>
          <a:lstStyle/>
          <a:p>
            <a:pPr algn="l"/>
            <a:r>
              <a:rPr sz="4000" b="1">
                <a:solidFill>
                  <a:srgbClr val="1E2761"/>
                </a:solidFill>
                <a:latin typeface="Arial"/>
              </a:rPr>
              <a:t>THIS WEEK'S CHECKLIST</a:t>
            </a:r>
          </a:p>
        </p:txBody>
      </p:sp>
      <p:sp>
        <p:nvSpPr>
          <p:cNvPr id="4" name="TextBox 3"/>
          <p:cNvSpPr txBox="1"/>
          <p:nvPr/>
        </p:nvSpPr>
        <p:spPr>
          <a:xfrm>
            <a:off x="822960" y="2286000"/>
            <a:ext cx="10515600" cy="4023360"/>
          </a:xfrm>
          <a:prstGeom prst="rect">
            <a:avLst/>
          </a:prstGeom>
          <a:noFill/>
        </p:spPr>
        <p:txBody>
          <a:bodyPr wrap="square" anchor="t" lIns="0" rIns="0" tIns="0" bIns="0">
            <a:spAutoFit/>
          </a:bodyPr>
          <a:lstStyle/>
          <a:p>
            <a:pPr algn="l">
              <a:spcAft>
                <a:spcPts val="1000"/>
              </a:spcAft>
            </a:pPr>
            <a:r>
              <a:rPr sz="2200">
                <a:solidFill>
                  <a:srgbClr val="333333"/>
                </a:solidFill>
                <a:latin typeface="Arial"/>
              </a:rPr>
              <a:t>•  Lecture Tutorial 15 — AI tutor on Reconstruction, the amendments, and the historiography — submit share link (due Sun Dec 13)</a:t>
            </a:r>
          </a:p>
          <a:p>
            <a:pPr algn="l">
              <a:spcAft>
                <a:spcPts val="1000"/>
              </a:spcAft>
            </a:pPr>
            <a:r>
              <a:rPr sz="2200">
                <a:solidFill>
                  <a:srgbClr val="333333"/>
                </a:solidFill>
                <a:latin typeface="Arial"/>
              </a:rPr>
              <a:t>•  Primary Source Workshop 15 — 14th Amendment vs. Mississippi Black Codes — 50 pts (due Sun Dec 13)</a:t>
            </a:r>
          </a:p>
          <a:p>
            <a:pPr algn="l">
              <a:spcAft>
                <a:spcPts val="1000"/>
              </a:spcAft>
            </a:pPr>
            <a:r>
              <a:rPr sz="2200">
                <a:solidFill>
                  <a:srgbClr val="333333"/>
                </a:solidFill>
                <a:latin typeface="Arial"/>
              </a:rPr>
              <a:t>•  Quiz 15 — 10 auto-graded items on the amendments, Black Codes, Compromise of 1877 (due Sun Dec 13)</a:t>
            </a:r>
          </a:p>
          <a:p>
            <a:pPr algn="l">
              <a:spcAft>
                <a:spcPts val="1000"/>
              </a:spcAft>
            </a:pPr>
            <a:r>
              <a:rPr sz="2200">
                <a:solidFill>
                  <a:srgbClr val="333333"/>
                </a:solidFill>
                <a:latin typeface="Arial"/>
              </a:rPr>
              <a:t>•  Discussion 15 — Whose Reconstruction / splendid failure or unfinished revolution? — 20 pts (due Sun Dec 13)</a:t>
            </a:r>
          </a:p>
          <a:p>
            <a:pPr algn="l">
              <a:spcAft>
                <a:spcPts val="1000"/>
              </a:spcAft>
            </a:pPr>
            <a:r>
              <a:rPr sz="2200">
                <a:solidFill>
                  <a:srgbClr val="333333"/>
                </a:solidFill>
                <a:latin typeface="Arial"/>
              </a:rPr>
              <a:t>•  Assignment 15 — DBQ: 14th Amendment vs. Black Codes — 100 pts (due Sun Dec 13)</a:t>
            </a:r>
          </a:p>
          <a:p>
            <a:pPr algn="l">
              <a:spcAft>
                <a:spcPts val="1000"/>
              </a:spcAft>
            </a:pPr>
            <a:r>
              <a:rPr sz="2200">
                <a:solidFill>
                  <a:srgbClr val="333333"/>
                </a:solidFill>
                <a:latin typeface="Arial"/>
              </a:rPr>
              <a:t>•  FINAL EXAM (Week 16) — cumulative, closed to AI — begin reviewing now</a:t>
            </a:r>
          </a:p>
        </p:txBody>
      </p:sp>
      <p:sp>
        <p:nvSpPr>
          <p:cNvPr id="5" name="TextBox 4"/>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15</a:t>
            </a:r>
          </a:p>
        </p:txBody>
      </p:sp>
    </p:spTree>
  </p:cSld>
  <p:clrMapOvr>
    <a:masterClrMapping/>
  </p:clrMapOvr>
</p:sld>
</file>

<file path=ppt/slides/slide16.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COMING NEXT — WEEK 16</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8000" b="1">
                <a:solidFill>
                  <a:srgbClr val="FFFFFF"/>
                </a:solidFill>
                <a:latin typeface="Arial"/>
              </a:rPr>
              <a:t>FINAL EXAM</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16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THE WEEK'S BIG QUESTION</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4800" b="1">
                <a:solidFill>
                  <a:srgbClr val="FFFFFF"/>
                </a:solidFill>
                <a:latin typeface="Arial"/>
              </a:rPr>
              <a:t>WHOSE RECONSTRUCTION?</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2</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THE THREE AMENDMENTS — KNOW THEM COLD</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4800" b="1">
                <a:solidFill>
                  <a:srgbClr val="FFFFFF"/>
                </a:solidFill>
                <a:latin typeface="Arial"/>
              </a:rPr>
              <a:t>13th · 14th · 15th</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3</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F4F6FC"/>
        </a:solidFill>
        <a:effectLst/>
      </p:bgPr>
    </p:bg>
    <p:spTree>
      <p:nvGrpSpPr>
        <p:cNvPr id="1" name=""/>
        <p:cNvGrpSpPr/>
        <p:nvPr/>
      </p:nvGrpSpPr>
      <p:grpSpPr/>
      <p:sp>
        <p:nvSpPr>
          <p:cNvPr id="2" name="TextBox 1"/>
          <p:cNvSpPr txBox="1"/>
          <p:nvPr/>
        </p:nvSpPr>
        <p:spPr>
          <a:xfrm>
            <a:off x="731520" y="640080"/>
            <a:ext cx="10728655" cy="457200"/>
          </a:xfrm>
          <a:prstGeom prst="rect">
            <a:avLst/>
          </a:prstGeom>
          <a:noFill/>
        </p:spPr>
        <p:txBody>
          <a:bodyPr wrap="square" anchor="t" lIns="0" rIns="0" tIns="0" bIns="0">
            <a:spAutoFit/>
          </a:bodyPr>
          <a:lstStyle/>
          <a:p>
            <a:pPr algn="l"/>
            <a:r>
              <a:rPr sz="1500" b="1" spc="200">
                <a:solidFill>
                  <a:srgbClr val="6B78B5"/>
                </a:solidFill>
                <a:latin typeface="Arial"/>
              </a:rPr>
              <a:t>PRESIDENTIAL VS. RADICAL RECONSTRUCTION</a:t>
            </a:r>
          </a:p>
        </p:txBody>
      </p:sp>
      <p:sp>
        <p:nvSpPr>
          <p:cNvPr id="3" name="TextBox 2"/>
          <p:cNvSpPr txBox="1"/>
          <p:nvPr/>
        </p:nvSpPr>
        <p:spPr>
          <a:xfrm>
            <a:off x="731520" y="1097280"/>
            <a:ext cx="10728655" cy="914400"/>
          </a:xfrm>
          <a:prstGeom prst="rect">
            <a:avLst/>
          </a:prstGeom>
          <a:noFill/>
        </p:spPr>
        <p:txBody>
          <a:bodyPr wrap="square" anchor="t" lIns="0" rIns="0" tIns="0" bIns="0">
            <a:spAutoFit/>
          </a:bodyPr>
          <a:lstStyle/>
          <a:p>
            <a:pPr algn="l"/>
            <a:r>
              <a:rPr sz="4000" b="1">
                <a:solidFill>
                  <a:srgbClr val="1E2761"/>
                </a:solidFill>
                <a:latin typeface="Arial"/>
              </a:rPr>
              <a:t>TWO VISIONS</a:t>
            </a:r>
          </a:p>
        </p:txBody>
      </p:sp>
      <p:sp>
        <p:nvSpPr>
          <p:cNvPr id="4" name="TextBox 3"/>
          <p:cNvSpPr txBox="1"/>
          <p:nvPr/>
        </p:nvSpPr>
        <p:spPr>
          <a:xfrm>
            <a:off x="822960" y="2286000"/>
            <a:ext cx="10515600" cy="4023360"/>
          </a:xfrm>
          <a:prstGeom prst="rect">
            <a:avLst/>
          </a:prstGeom>
          <a:noFill/>
        </p:spPr>
        <p:txBody>
          <a:bodyPr wrap="square" anchor="t" lIns="0" rIns="0" tIns="0" bIns="0">
            <a:spAutoFit/>
          </a:bodyPr>
          <a:lstStyle/>
          <a:p>
            <a:pPr algn="l">
              <a:spcAft>
                <a:spcPts val="1000"/>
              </a:spcAft>
            </a:pPr>
            <a:r>
              <a:rPr sz="2200">
                <a:solidFill>
                  <a:srgbClr val="333333"/>
                </a:solidFill>
                <a:latin typeface="Arial"/>
              </a:rPr>
              <a:t>•  Johnson's plan (1865): quick readmission, pardons for most Confederates, new Southern govts. formed — but NO civil rights requirements</a:t>
            </a:r>
          </a:p>
          <a:p>
            <a:pPr algn="l">
              <a:spcAft>
                <a:spcPts val="1000"/>
              </a:spcAft>
            </a:pPr>
            <a:r>
              <a:rPr sz="2200">
                <a:solidFill>
                  <a:srgbClr val="333333"/>
                </a:solidFill>
                <a:latin typeface="Arial"/>
              </a:rPr>
              <a:t>•  Black Codes (1865-66): Southern states restrict Black labor, movement, and rights — nearly re-creating servitude</a:t>
            </a:r>
          </a:p>
          <a:p>
            <a:pPr algn="l">
              <a:spcAft>
                <a:spcPts val="1000"/>
              </a:spcAft>
            </a:pPr>
            <a:r>
              <a:rPr sz="2200">
                <a:solidFill>
                  <a:srgbClr val="333333"/>
                </a:solidFill>
                <a:latin typeface="Arial"/>
              </a:rPr>
              <a:t>•  Congress responds: Civil Rights Act 1866; Reconstruction Acts 1867 — military rule, new elections, 14th Amendment required for readmission</a:t>
            </a:r>
          </a:p>
          <a:p>
            <a:pPr algn="l">
              <a:spcAft>
                <a:spcPts val="1000"/>
              </a:spcAft>
            </a:pPr>
            <a:r>
              <a:rPr sz="2200">
                <a:solidFill>
                  <a:srgbClr val="333333"/>
                </a:solidFill>
                <a:latin typeface="Arial"/>
              </a:rPr>
              <a:t>•  Radical Republicans: Thaddeus Stevens, Charles Sumner — push for land redistribution and lasting Black political rights</a:t>
            </a:r>
          </a:p>
        </p:txBody>
      </p:sp>
      <p:sp>
        <p:nvSpPr>
          <p:cNvPr id="5" name="TextBox 4"/>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4</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THE FREEDMEN'S BUREAU (1865)</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3800" b="1">
                <a:solidFill>
                  <a:srgbClr val="FFFFFF"/>
                </a:solidFill>
                <a:latin typeface="Arial"/>
              </a:rPr>
              <a:t>FIRST FEDERAL WELFARE AGENCY</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5</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THINK LIKE A HISTORIAN</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3800" b="1">
                <a:solidFill>
                  <a:srgbClr val="FFFFFF"/>
                </a:solidFill>
                <a:latin typeface="Arial"/>
              </a:rPr>
              <a:t>READING THE 14th AMENDMENT</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6</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THE MISSISSIPPI BLACK CODES (1865)</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4800" b="1">
                <a:solidFill>
                  <a:srgbClr val="FFFFFF"/>
                </a:solidFill>
                <a:latin typeface="Arial"/>
              </a:rPr>
              <a:t>THE AMENDMENT'S ANSWER</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7</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BLACK POLITICAL PARTICIPATION</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3800" b="1">
                <a:solidFill>
                  <a:srgbClr val="FFFFFF"/>
                </a:solidFill>
                <a:latin typeface="Arial"/>
              </a:rPr>
              <a:t>AN INTERLUDE OF DEMOCRACY</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8</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BACKLASH AND THE KKK</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6400" b="1">
                <a:solidFill>
                  <a:srgbClr val="FFFFFF"/>
                </a:solidFill>
                <a:latin typeface="Arial"/>
              </a:rPr>
              <a:t>TERROR AS POLICY</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9</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Steve Canny</cp:lastModifiedBy>
  <cp:revision>1</cp:revision>
  <dcterms:created xsi:type="dcterms:W3CDTF">2013-01-27T09:14:16Z</dcterms:created>
  <dcterms:modified xsi:type="dcterms:W3CDTF">2013-01-27T09:15:58Z</dcterms:modified>
  <cp:category/>
</cp:coreProperties>
</file>