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our last class meeting. Today is pure review — we sweep the whole arc of U.S. History to 1877, from the Columbian Exchange to Reconstruction, in one session built to get you ready for the final. Ground rules for today: ask every question you have. Grade reminder: the final is 25% of your course grade and covers Objectives 1 through 8. AI is not permitted on the Final — but you can and should use it on the Exam-Prep Tutorial. The big question that opens every section today is the same one it's always been: how do we know, and what does it mean?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Reconstruction Amendments are the constitutional legacy of the Civil War — and the final's most common trap. Know them in order and know what each did. 13th (1865): abolished slavery throughout the nation — the step the Emancipation Proclamation didn't take. 14th (1868): citizenship by birth; equal protection; due process — a direct response to both Dred Scott and the Black Codes Southern states passed in 1865. 15th (1870): voting rights regardless of race. Hook: 13 = end slavery / 14 = citizenship + equal protection / 15 = vote. The Freedmen's Bureau (1865) provided food, education, labor contracts, and legal aid. The Compromise of 1877 ended Reconstruction: Hayes was given the presidency; federal troops were withdrawn from the South; Redeemer Democrats dismantled the Reconstruction governments. The amendments stayed on the books but were not enforced.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final is closed to AI, but the skill the final tests — reading a primary source correctly rather than trusting received assumptions — is exactly the skill this whole course has trained. Here are the mistakes chatbots reliably make on this material: they say the Emancipation Proclamation freed all enslaved people (it did not — Confederate-held territory only); they swap the 13th, 14th, and 15th Amendments; they say Jackson obeyed the Worcester ruling (he defied it); they confuse the Oregon Treaty with the Treaty of Guadalupe Hidalgo; they invent quotations from the Gettysburg Address or Declaration of Independence that were never in those documents; they say Saratoga ended the war (it brought France in; Yorktown ended the fighting). When you run the Exam-Prep Tutorial before the final, push back on any claim that doesn't match the course materials. Catching the model is the practice.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the prep kit in order. The Study Guide tells you what to know; the Exam-Prep Tutorial finds out where you're shaky and drills you on it; the Practice Final tells you whether you've actually fixed the weak spots. Submit the Tutorial share link before the Final closes — it counts toward your tutorial grade. The Final has 25 items, 4 points each, 100 points total; it is 25% of your course grade. Two matching items: one term-spanning chronology and one person/document-to-significance set. AI is not permitted on the Final itself. The window opens Monday December 14 and you have six days.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with the arc. In Week 1 we asked: how do historians turn old documents into trustworthy knowledge? The answer is the four moves: source it, situate it, read it close, cross-check it. Every week since then has been those four moves applied to a new document and a new chapter of the American story — Columbus's letter, the Mayflower Compact, Equiano's Narrative, the Declaration of Independence, the Federalist Papers, the Declaration of Sentiments, the secession declaration, the Emancipation Proclamation, the Reconstruction Amendments. The story does not end in 1877 — Reconstruction's defeat was a deferral, not a conclusion, and the 14th and 15th Amendments will be fought over for another century. But the tools you need to study that continuation are the ones you have built here. Thank you for a genuinely engaged semester. Come with questions. You are ready for this.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historian's four moves anchor every item on the final. SOURCING: who wrote this, when, for whom, and why — before reading a word. CONTEXTUALIZATION: what world produced it? CLOSE READING: the exact words, claims, and silences. CORROBORATION: cross-check against another source — disagreement is as revealing as agreement. The final includes items testing these moves directly — especially close reading of what primary sources actually say versus what students assume they say. The Emancipation Proclamation scope, the secession declarations' stated cause, and the Declaration of Sentiments' echo of the Declaration of Independence are all close-reading tests in disguise.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Drill the Columbian Exchange directions — the final will test which way things traveled, and the classic trap is saying horses are native to the Americas (they are not; they came from the Old World). The deadliest exchange was disease: smallpox, measles, and influenza killed up to 90% of Indigenous populations in some regions, racing ahead of European settlers. Colonial divergence: the Spanish built an extractive empire; the French and Dutch focused on trade and fur with small settler populations; the English — especially in the Chesapeake and New England — drove large-scale agricultural settlement. Jamestown (1607, Virginia Company, tobacco, headright) and Plymouth (1620, Separatists, Mayflower Compact) represent the two English models. Never swap their dates.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Racial slavery in colonial America was a legal construction. The shift from indentured servants to enslaved African labor accelerated after Bacon's Rebellion (1676), which showed planters the danger of large numbers of landless, armed, poor free men. Virginia's 1662 partus sequitur ventrem law made slavery hereditary through the mother — any child of an enslaved woman was enslaved regardless of the father. The 1705 Virginia Slave Codes systematized and extended racial slavery. The Atlantic slave trade and the brutal Middle Passage (Africa to the Americas) are documented most powerfully in Equiano's Narrative (1789). Classic trap: the First Great Awakening (1730s–40s, Whitefield, Edwards) is early colonial; the Second Great Awakening (1820s–40s, Finney) fueled antebellum reform — never mix these up.</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final tests the taxation acts as a sequence. Learn it cold: Sugar Act (1764) → Stamp Act (1765) → Townshend Acts (1767) → Tea Act / Boston Tea Party (December 1773) → Coercive / Intolerable Acts (1774). The Seven Years' War (ended 1763) produced British debt → taxation → colonial resistance. The Stamp Act Congress (1765) articulated 'no taxation without representation.' Common Sense (Paine, January 1776) argued for independence in plain language. Declaration of Independence: July 4, 1776 — 'all men are created equal' written by slaveholders, the founding contradiction. Battle of Saratoga (1777): brought France in as an ally. Yorktown (1781): Cornwallis surrenders. Treaty of Paris (1783): independence recognized. Classic trap: Declaration (1776) is NOT the Constitution (1787) — they are different documents, 11 years apart.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Articles of Confederation failed on two critical counts: Congress couldn't tax directly, and amendments required unanimous consent. Shays' Rebellion (1786–87) made the crisis visible. The Convention (1787) produced three compromises: the Great/Connecticut Compromise (bicameral Congress), the Three-Fifths Compromise (3/5 of enslaved counted for apportionment — this amplified slaveholder power, not a neutral deal), and the slave trade protected to 1808. Federalist No. 10 (Madison): a large, extended republic would better control faction because no single interest could dominate across all its diverse states — Madison's counterintuitive answer to the Anti-Federalists. Constitution ratified 1788, government began 1789, Bill of Rights 1791. Hamilton's Bank versus Jefferson's strict construction: the foundational debate about constitutional interpretation. Farewell Address (1796): parties and permanent alliances. Revolution of 1800: Jefferson's election, first peaceful transfer of power.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heaviest block on the final — six or more items. Know the Louisiana Purchase (1803, Mississippi to Rockies), Marbury (1803, judicial review), and the War of 1812 sequence: Treaty of Ghent signed December 24, 1814 — then Battle of New Orleans January 8, 1815. The battle came after the treaty — news traveled slowly. Indian Removal Act (1830): Jackson authorized forced relocation. Worcester v. Georgia (1832): Marshall ruled for the Cherokee; Jackson defied it. Trail of Tears (1838–39): thousands of Cherokee died. Second Great Awakening (1820s–40s) fueled reform: Garrison's Liberator (1831), Douglass's Narrative (1845), Seneca Falls (July 1848) — Declaration of Sentiments echoed the 1776 Declaration deliberately ('all men and women are created equal'). Oregon Treaty (June 1846): with BRITAIN, 49th parallel — nothing to do with Mexico. Mexican War (1846–48), Wilmot Proviso (1846, passed House, blocked in Senate, NEVER became law), Treaty of Guadalupe Hidalgo (February 2, 1848).</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chain: Missouri Compromise (1820, 36°30' line) → Compromise of 1850 (California free + strengthened Fugitive Slave Act, which required Northern citizens to assist in returning freedom seekers) → Kansas–Nebraska Act (1854, which REPEALED the Missouri Compromise line and applied popular sovereignty) → Dred Scott (1857, Taney: Congress never had authority to ban slavery from territories; African Americans not citizens) → Lincoln–Douglas debates (1858) → Harpers Ferry (1859) → election of 1860 → secession → Fort Sumter (April 12–13, 1861). The Republican Party was founded in 1854, directly in response to Kansas–Nebraska. The South Carolina Declaration of Secession (December 20, 1860) named slavery in the state's own words — this is a close-reading primary-source item on the final. Classic trap: Kansas–Nebraska repealed the Missouri Compromise line — it did not extend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Civil War's central pivot is emancipation — and students must know the Proclamation's exact scope. Antietam (September 17, 1862) halted Lee's first invasion of the North; Lincoln issued the preliminary Proclamation on September 22, 1862, and the final Emancipation Proclamation on January 1, 1863. The Proclamation freed enslaved people in Confederate-held territory ONLY — not the border states, not Union-held areas. The 13th Amendment (1865) completed abolition. Approximately 180,000 Black men served in the USCT; 54th Massachusetts among the most celebrated. Gettysburg (July 1–3, 1863) and Vicksburg (surrendered July 4, 1863) are the twin turning points: Gettysburg ended Lee's final invasion of the North; Vicksburg split the Confederacy. Gettysburg Address (November 19, 1863): 'new birth of freedom' and 'government of the people, by the people, for the people.' Appomattox: April 9, 1865. Lincoln assassinated: April 14/15, 1865.</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16 OF 16 · HIST 1301 · FINAL REVIEW</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FINAL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The Whole Story: Contact to Reconstruction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8 · RECONSTRUCTION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AMENDMENTS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13th (1865): abolished slavery</a:t>
            </a:r>
          </a:p>
          <a:p>
            <a:pPr algn="l">
              <a:spcAft>
                <a:spcPts val="1000"/>
              </a:spcAft>
            </a:pPr>
            <a:r>
              <a:rPr sz="2200">
                <a:solidFill>
                  <a:srgbClr val="333333"/>
                </a:solidFill>
                <a:latin typeface="Arial"/>
              </a:rPr>
              <a:t>•  14th (1868): citizenship + equal protection</a:t>
            </a:r>
          </a:p>
          <a:p>
            <a:pPr algn="l">
              <a:spcAft>
                <a:spcPts val="1000"/>
              </a:spcAft>
            </a:pPr>
            <a:r>
              <a:rPr sz="2200">
                <a:solidFill>
                  <a:srgbClr val="333333"/>
                </a:solidFill>
                <a:latin typeface="Arial"/>
              </a:rPr>
              <a:t>•  15th (1870): voting rights regardless of race</a:t>
            </a:r>
          </a:p>
          <a:p>
            <a:pPr algn="l">
              <a:spcAft>
                <a:spcPts val="1000"/>
              </a:spcAft>
            </a:pPr>
            <a:r>
              <a:rPr sz="2200">
                <a:solidFill>
                  <a:srgbClr val="333333"/>
                </a:solidFill>
                <a:latin typeface="Arial"/>
              </a:rPr>
              <a:t>•  Compromise of 1877: troops withdrawn → Reconstruction ends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CHATBOTS GET WRONG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WEEK'S PREP KIT · IN ORDER</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BEFORE YOU SIT THE FINAL</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 Study Guide (M): key terms, dates, and traps by objective</a:t>
            </a:r>
          </a:p>
          <a:p>
            <a:pPr algn="l">
              <a:spcAft>
                <a:spcPts val="1000"/>
              </a:spcAft>
            </a:pPr>
            <a:r>
              <a:rPr sz="2200">
                <a:solidFill>
                  <a:srgbClr val="333333"/>
                </a:solidFill>
                <a:latin typeface="Arial"/>
              </a:rPr>
              <a:t>•  2 — Exam-Prep Tutorial (N): AI tutor diagnoses and drills you — submit share link</a:t>
            </a:r>
          </a:p>
          <a:p>
            <a:pPr algn="l">
              <a:spcAft>
                <a:spcPts val="1000"/>
              </a:spcAft>
            </a:pPr>
            <a:r>
              <a:rPr sz="2200">
                <a:solidFill>
                  <a:srgbClr val="333333"/>
                </a:solidFill>
                <a:latin typeface="Arial"/>
              </a:rPr>
              <a:t>•  3 — Practice Final (O): 25 fresh items, timed, as if it were the real exam</a:t>
            </a:r>
          </a:p>
          <a:p>
            <a:pPr algn="l">
              <a:spcAft>
                <a:spcPts val="1000"/>
              </a:spcAft>
            </a:pPr>
            <a:r>
              <a:rPr sz="2200">
                <a:solidFill>
                  <a:srgbClr val="333333"/>
                </a:solidFill>
                <a:latin typeface="Arial"/>
              </a:rPr>
              <a:t>•  4 — Final (L): opens Mon Dec 14, due six days later · NO AI</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END · AND THE BEGINNING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FROM CONTACT TO RECONSTRUCTION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FOUNDATION · OBJECTIVE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HOW DO WE KNOW?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2 · CONTACT &amp; COLONIZATION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WORLDS COLLIDE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Americas → world: maize, potatoes, tomatoes, tobacco</a:t>
            </a:r>
          </a:p>
          <a:p>
            <a:pPr algn="l">
              <a:spcAft>
                <a:spcPts val="1000"/>
              </a:spcAft>
            </a:pPr>
            <a:r>
              <a:rPr sz="2200">
                <a:solidFill>
                  <a:srgbClr val="333333"/>
                </a:solidFill>
                <a:latin typeface="Arial"/>
              </a:rPr>
              <a:t>•  World → Americas: horses, wheat, rice, cattle — and diseases</a:t>
            </a:r>
          </a:p>
          <a:p>
            <a:pPr algn="l">
              <a:spcAft>
                <a:spcPts val="1000"/>
              </a:spcAft>
            </a:pPr>
            <a:r>
              <a:rPr sz="2200">
                <a:solidFill>
                  <a:srgbClr val="333333"/>
                </a:solidFill>
                <a:latin typeface="Arial"/>
              </a:rPr>
              <a:t>•  Disease = deadliest cargo (up to 90% in hard-hit regions)</a:t>
            </a:r>
          </a:p>
          <a:p>
            <a:pPr algn="l">
              <a:spcAft>
                <a:spcPts val="1000"/>
              </a:spcAft>
            </a:pPr>
            <a:r>
              <a:rPr sz="2200">
                <a:solidFill>
                  <a:srgbClr val="333333"/>
                </a:solidFill>
                <a:latin typeface="Arial"/>
              </a:rPr>
              <a:t>•  Jamestown 1607 (Virginia Co.) vs. Plymouth 1620 (Mayflower Compact)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 ORIGINS OF RACIAL SLAVERY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SLAVERY BY LAW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 THE REVOLUTION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ACTS IN ORDER → WAR → TREATY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5 · CONSTITUTION &amp; EARLY REPUBLIC</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BUILDING THE GOVERNMENT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6 · EARLY 19TH CENTURY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EXPANSION &amp; ITS COSTS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Louisiana Purchase 1803 (Mississippi to Rockies)</a:t>
            </a:r>
          </a:p>
          <a:p>
            <a:pPr algn="l">
              <a:spcAft>
                <a:spcPts val="1000"/>
              </a:spcAft>
            </a:pPr>
            <a:r>
              <a:rPr sz="2200">
                <a:solidFill>
                  <a:srgbClr val="333333"/>
                </a:solidFill>
                <a:latin typeface="Arial"/>
              </a:rPr>
              <a:t>•  Marbury v. Madison 1803 — judicial review</a:t>
            </a:r>
          </a:p>
          <a:p>
            <a:pPr algn="l">
              <a:spcAft>
                <a:spcPts val="1000"/>
              </a:spcAft>
            </a:pPr>
            <a:r>
              <a:rPr sz="2200">
                <a:solidFill>
                  <a:srgbClr val="333333"/>
                </a:solidFill>
                <a:latin typeface="Arial"/>
              </a:rPr>
              <a:t>•  Indian Removal Act 1830 / Trail of Tears 1838–39</a:t>
            </a:r>
          </a:p>
          <a:p>
            <a:pPr algn="l">
              <a:spcAft>
                <a:spcPts val="1000"/>
              </a:spcAft>
            </a:pPr>
            <a:r>
              <a:rPr sz="2200">
                <a:solidFill>
                  <a:srgbClr val="333333"/>
                </a:solidFill>
                <a:latin typeface="Arial"/>
              </a:rPr>
              <a:t>•  Seneca Falls July 1848 / Oregon Treaty June 1846 (with BRITAIN)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7 · THE SECTIONAL CRISIS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CHAIN THAT LED TO WAR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8 · THE CIVIL WAR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EMANCIPATION &amp; WAR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