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Using Artificial Intelligence. This course teaches you to USE AI well — for every major, no coding or math. A heads-up on how grading works, because it's backwards from most classes: AI is REQUIRED on your coursework — the tutorials, discussions, assignments, practice, and the weekly AI Build Studio — because using AI well is the whole point. But AI is BANNED on the quizzes, midterm, and final, which confirm that YOU understand. Grades are coursework-heavy: tutorials, quizzes, Studios, assignments, discussions, a midterm, and a final. This week we build the right mental model of what AI is before we touch a single prompt. Bring your laptop every session.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why AI changes how you work: it makes trying an idea nearly free. Before, drafting a cover letter, outlining an essay three ways, or pre-morteming a plan each cost real time, so you tried ONE. Now a first draft is almost free, so you can ask 'what if' ten times and pick the best. Watch it live: take a real task — 'email asking a professor for a recommendation' — and generate three versions: formal, warm, brief. Compare out loud. The value wasn't the AI's writing; it was the cheap exploration PLUS your judgment about which fits. The skill shifts from producing one draft to directing, comparing, and judging many. That's the 'what if' paradigm: try more, and judge well.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headline lesson of the entire course, and it starts today: fluency is not truth. Because an LLM generates plausible text, confident and specific details — dates, statistics, names, citations — are exactly the kind of thing it FABRICATES. We call it being 'confidently wrong,' or hallucination, and we go deep on it in Week 10. For now, internalize the reflex: a smooth, certain, detailed answer is not evidence of accuracy. Ask the AI for five 'facts' about our campus and you'll get confident, partly-invented ones. Every single week in this course you'll deliberately catch the AI making something up and fix it — starting in this week's Studio. The tool drafts; you judge. Never trust a fact just because it sounds sure.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repeatable move for a strong first conversation — exactly what I'll demo live and what you'll practice this week. One: give CONTEXT — who you are, what it's for. Two: state the GOAL clearly, and invite the AI to ask you clarifying questions first. Three: ITERATE — general to specific, with follow-ups. Four: JUDGE and VERIFY — you decide what's good, and you check anything factual. Nobody is born knowing this; it's a learnable sequence, and by Friday it'll feel natural. There are no 'magic words' — good prompters just give context, iterate, and verify. That's the entire trick, and it's teachable. Open an assistant tonight and run this on something real from your own life.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first, plain word on privacy — the full unit is Week 15, but the habit starts now. What you type into a consumer AI tool may be stored, and on some tools or settings may be used to improve the model. So a simple rule: don't paste anything you wouldn't be okay seeing made public. No passwords, no other people's private data, no confidential work material. The test: 'Would I be fine with this on a billboard?' If not, don't paste it. This isn't fear — it's the same caution you'd use with any new online service. We'll get specific later about terms of service, anonymizing inputs, and enterprise controls. For now: billboard test,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week we do an AI-critique moment, and here's the first one. Ask an approved assistant: 'Give me five interesting facts about our university.' It will produce confident, specific, partly-INVENTED facts. Now be the judge: which could you actually verify? Which sound made up? Then check one. This is the verification habit in miniature — and it's the literacy this whole course exists to build. When you find a fabricated 'fact,' you've just done the single most important thing an AI user can do. You'll do exactly this, with your own real task, in Studio 1 this week. The tool drafts; you judge. Get comfortable catching it now, because it never fully stops being confidently wrong.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this week — start with the Start Here page, which lays it out in order. Lecture Tutorial 1 walks you through the terminology and mindset with an AI tutor; submit the share link. Studio 1, 'Your First Great Prompt,' is the hands-on build: turn a weak prompt into a strong one and catch where the AI's draft invents or overreaches. Quiz 1 covers what AI is, the vocabulary, and the mindset — and remember, NO AI on quizzes. Discussion 1 has you reason through whether AI 'understands' and diagnose a broken mental model. Assignment 1, 'Think Like an AI User,' coaches you through the terms, fixing weak prompts, and verification. Everything except the initial discussion post is due Sunday. Start the Studio early — it's hands-on.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said the model 'predicts the next chunk of text.' Next week we open the hood — not to turn you into engineers, but to make you smarter users. We'll see, in plain language, HOW it predicts: what a 'token' is, what the 'context window' is and why it matters for long conversations and big documents, and crucially WHY the thing is so confidently wrong sometimes. Understanding the mechanism is what lets you predict when AI will be reliable and when it'll bluff. Before then: do this week's work, and actually run a few real conversations — you can't learn to ride a bike by reading about it. Bring your laptop and a strong opinion about whether AI understands you.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by making the room vote: when a chatbot gives you a smooth, confident answer, is it actually THINKING? Most people assume yes. Then show a fluent, confident, partly-WRONG AI answer about something you can check — say, invented 'facts' about our campus. The point lands instantly: it sounds like it understands, it's articulate, and part of it is made up. So whatever it's doing, it isn't 'knowing.' Today we figure out what it actually IS doing — because if you get that wrong, you'll either over-trust it (and get burned) or write it off (and miss the most useful tool of your career). Hold onto your gut answer; we'll sharpen it by Friday.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definition: generative AI is software that CREATES new content — text, images, audio, code — in response to a request. That word 'generates' is the whole idea, and it's how we'll describe the product all term. When you ask for a haiku about your cat, the AI isn't FINDING an existing haiku — it's writing brand-new lines that never existed before. Contrast that with a search engine, which finds existing pages. Different tool, different failure modes. Because it generates plausible text rather than retrieving verified facts, it can be fluent and wrong at the same time — a feature we'll exploit for creativity and guard against for facts. Generation, not lookup: keep that front of mind.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words, kept straight, prevent most confusion. AI is the umbrella — any computer doing tasks that used to need human intelligence. Generative AI is the slice that makes new content, and it's where this whole course lives. The LLM, or 'the model,' is the text-prediction engine INSIDE a chatbot — the chatbot is the app, the model is the engine. And AGI, artificial general intelligence, is the hypothetical future AI that could do ANY human intellectual task — it does NOT exist today. Memory hook: AI is the field, generative AI makes things, the LLM is the engine, AGI is the sci-fi goal. Mixing these up is the week's most common error, so we'll drill them.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common Week 1 mix-up: thinking the chatbot you open IS 'the model.' It isn't. Think of a car and its engine. ChatGPT, Claude, Gemini, and Copilot are the cars — the apps you interact with. The large language model is the engine under the hood doing the actual text prediction. One app can even swap which engine it runs. Why does this matter? Because when people say 'the model hallucinated' or 'a newer model is smarter,' they're talking about the engine, not the app's buttons. You don't need to know how the engine is built to drive well — but you should know the app and the engine are different things. We'll keep this distinction sharp all term.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biggest predictor of getting value from AI isn't the tool — it's your mindset, and habit one is: start general, then get specific. Don't agonize over a 'perfect' opening prompt. Give a clear-enough request, see what comes back, then STEER: 'shorter,' 'for a beginner,' 'three options,' 'now in a table.' Watch the live example: 'give me tips for studying' returns a generic list; 'I'm a nursing major with an anatomy exam in five days, give me a day-by-day plan' is far better; 'put it in a table, add one active-recall method per day' is genuinely useful. The quality jumped because the HUMAN got specific — not because the model tried harder. You're a director giving notes, not someone typing a one-shot search.</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Habit two: iterate. The first answer is a DRAFT, not a verdict. The magic is in the back-and-forth. People who treat the chat box like Google — type once, judge the result, leave — get mediocre output. People who treat it like a conversation with a fast, eager, widely-read intern get great output. Follow-ups are free and fast, so use them: 'make it shorter,' 'what am I missing?', 'give me three versions,' 'explain that part more simply.' If the first answer disappoints, that's not the AI failing — that's your cue to steer. The whole skill this course builds is iterative: prompt, read, adjust, repeat. Memory hook: start general, then get specific — and keep talking.</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Underneath both habits is one stance: the machine has no brain, so you bring yours. Because the model predicts plausible text rather than knowing things, YOU stay the brain — you set the goal, supply the judgment, and check the facts. The AI is the most capable intern you've ever had: tireless, fast, widely read, occasionally confidently wrong, and in constant need of direction. That framing fixes both failure modes at once. Treat it as an oracle and you'll get burned by confident errors. Dismiss it as a toy and you'll waste a superpower. Treat it as a brilliant intern you direct and double-check, and you'll get the best of it. This stance is the spine of the whole course.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to name and cure out loud. One: 'it understands me.' It predicts likely text — treat fluency as a style, not a guarantee of truth. Two: 'it's just a fancy search engine.' A search engine finds existing pages; a generative model writes new text that may or may not be accurate — different failure modes. Three: 'the first answer was bad, so AI is useless.' The first answer is a draft; value comes from steering it. Four: 'AGI is basically here.' Today's tools are powerful but narrow; AGI doesn't exist. Run a quick think-pair-share: give four true/false statements, have students decide and name the deciding idea. Catching these now prevents months of frustration.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WELCOME TO AI</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Mindset &amp; Mental Models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IT CHANGES WORK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'WHAT IF' PARADIGM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COURSE THROUGH-LINE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FLUENCY ≠ TRUTH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MOVE TO PRACTICE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first conversation</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Context — say who you are and what it's for</a:t>
            </a:r>
          </a:p>
          <a:p>
            <a:pPr algn="l">
              <a:spcAft>
                <a:spcPts val="1000"/>
              </a:spcAft>
            </a:pPr>
            <a:r>
              <a:rPr sz="2200">
                <a:solidFill>
                  <a:srgbClr val="333333"/>
                </a:solidFill>
                <a:latin typeface="Arial"/>
              </a:rPr>
              <a:t>•  Goal — state clearly what you want</a:t>
            </a:r>
          </a:p>
          <a:p>
            <a:pPr algn="l">
              <a:spcAft>
                <a:spcPts val="1000"/>
              </a:spcAft>
            </a:pPr>
            <a:r>
              <a:rPr sz="2200">
                <a:solidFill>
                  <a:srgbClr val="333333"/>
                </a:solidFill>
                <a:latin typeface="Arial"/>
              </a:rPr>
              <a:t>•  Iterate — general → specific, with follow-ups</a:t>
            </a:r>
          </a:p>
          <a:p>
            <a:pPr algn="l">
              <a:spcAft>
                <a:spcPts val="1000"/>
              </a:spcAft>
            </a:pPr>
            <a:r>
              <a:rPr sz="2200">
                <a:solidFill>
                  <a:srgbClr val="333333"/>
                </a:solidFill>
                <a:latin typeface="Arial"/>
              </a:rPr>
              <a:t>•  Judge &amp; verify — you decide what's good, and check the facts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FROM DAY 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BILLBOARD TEST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WEEKLY HABIT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DUE THIS WEEK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 — terminology + mindset (share the chat link)</a:t>
            </a:r>
          </a:p>
          <a:p>
            <a:pPr algn="l">
              <a:spcAft>
                <a:spcPts val="1000"/>
              </a:spcAft>
            </a:pPr>
            <a:r>
              <a:rPr sz="2200">
                <a:solidFill>
                  <a:srgbClr val="333333"/>
                </a:solidFill>
                <a:latin typeface="Arial"/>
              </a:rPr>
              <a:t>•  Studio 1 — 'Your First Great Prompt' (build + catch the AI's mistake)</a:t>
            </a:r>
          </a:p>
          <a:p>
            <a:pPr algn="l">
              <a:spcAft>
                <a:spcPts val="1000"/>
              </a:spcAft>
            </a:pPr>
            <a:r>
              <a:rPr sz="2200">
                <a:solidFill>
                  <a:srgbClr val="333333"/>
                </a:solidFill>
                <a:latin typeface="Arial"/>
              </a:rPr>
              <a:t>•  Quiz 1 — what AI is, the vocabulary, the mindset (NO AI)</a:t>
            </a:r>
          </a:p>
          <a:p>
            <a:pPr algn="l">
              <a:spcAft>
                <a:spcPts val="1000"/>
              </a:spcAft>
            </a:pPr>
            <a:r>
              <a:rPr sz="2200">
                <a:solidFill>
                  <a:srgbClr val="333333"/>
                </a:solidFill>
                <a:latin typeface="Arial"/>
              </a:rPr>
              <a:t>•  Discussion 1 — 'Is It Thinking? / Spot the Bad Mental Model'</a:t>
            </a:r>
          </a:p>
          <a:p>
            <a:pPr algn="l">
              <a:spcAft>
                <a:spcPts val="1000"/>
              </a:spcAft>
            </a:pPr>
            <a:r>
              <a:rPr sz="2200">
                <a:solidFill>
                  <a:srgbClr val="333333"/>
                </a:solidFill>
                <a:latin typeface="Arial"/>
              </a:rPr>
              <a:t>•  Assignment 1 — 'Think Like an AI User'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UNDER THE HOOD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OPENING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IS IT THINKING?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DEFINITION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IT GENERATES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VOCABULARY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Get the words straight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AI — the broad field (the umbrella term)</a:t>
            </a:r>
          </a:p>
          <a:p>
            <a:pPr algn="l">
              <a:spcAft>
                <a:spcPts val="1000"/>
              </a:spcAft>
            </a:pPr>
            <a:r>
              <a:rPr sz="2200">
                <a:solidFill>
                  <a:srgbClr val="333333"/>
                </a:solidFill>
                <a:latin typeface="Arial"/>
              </a:rPr>
              <a:t>•  Generative AI — the slice that creates content (we live here)</a:t>
            </a:r>
          </a:p>
          <a:p>
            <a:pPr algn="l">
              <a:spcAft>
                <a:spcPts val="1000"/>
              </a:spcAft>
            </a:pPr>
            <a:r>
              <a:rPr sz="2200">
                <a:solidFill>
                  <a:srgbClr val="333333"/>
                </a:solidFill>
                <a:latin typeface="Arial"/>
              </a:rPr>
              <a:t>•  LLM / 'the model' — the prediction engine inside a chatbot</a:t>
            </a:r>
          </a:p>
          <a:p>
            <a:pPr algn="l">
              <a:spcAft>
                <a:spcPts val="1000"/>
              </a:spcAft>
            </a:pPr>
            <a:r>
              <a:rPr sz="2200">
                <a:solidFill>
                  <a:srgbClr val="333333"/>
                </a:solidFill>
                <a:latin typeface="Arial"/>
              </a:rPr>
              <a:t>•  AGI — a hypothetical 'do-anything' AI that does NOT exist yet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DON'T CONFUSE THEM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APP vs THE ENGINE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MINDSET · HABIT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GENERAL, THEN SPECIFIC</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MINDSET · HABIT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ITERATE — KEEP TALKING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STANCE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NO BRAIN — USE YOURS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CLEAR THESE UP</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misconceptions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'It understands me' → it predicts likely text; fluency is a style, not proof</a:t>
            </a:r>
          </a:p>
          <a:p>
            <a:pPr algn="l">
              <a:spcAft>
                <a:spcPts val="1000"/>
              </a:spcAft>
            </a:pPr>
            <a:r>
              <a:rPr sz="2200">
                <a:solidFill>
                  <a:srgbClr val="333333"/>
                </a:solidFill>
                <a:latin typeface="Arial"/>
              </a:rPr>
              <a:t>•  'It's just a search engine' → search finds pages; AI writes new text</a:t>
            </a:r>
          </a:p>
          <a:p>
            <a:pPr algn="l">
              <a:spcAft>
                <a:spcPts val="1000"/>
              </a:spcAft>
            </a:pPr>
            <a:r>
              <a:rPr sz="2200">
                <a:solidFill>
                  <a:srgbClr val="333333"/>
                </a:solidFill>
                <a:latin typeface="Arial"/>
              </a:rPr>
              <a:t>•  'First answer is bad, so it's useless' → the first answer is a draft; steer it</a:t>
            </a:r>
          </a:p>
          <a:p>
            <a:pPr algn="l">
              <a:spcAft>
                <a:spcPts val="1000"/>
              </a:spcAft>
            </a:pPr>
            <a:r>
              <a:rPr sz="2200">
                <a:solidFill>
                  <a:srgbClr val="333333"/>
                </a:solidFill>
                <a:latin typeface="Arial"/>
              </a:rPr>
              <a:t>•  'AGI is basically here' → today's tools are powerful but NARROW</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