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 id="270" r:id="rId22"/>
  </p:sldIdLst>
  <p:sldSz cx="12191695"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 Id="rId22" Type="http://schemas.openxmlformats.org/officeDocument/2006/relationships/slide" Target="slides/slide15.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Welcome back. This week we open the hood — just enough to understand why AI behaves the way it does. Last week you got the mental model: AI predicts text, not truth. Today we make that concrete. You'll learn what a token is, what the context window really means, why AI is confidently wrong (hallucination), how AI and search engines differ, and the Turing test — one of the oldest debates in computing. AI policy reminder: use your assistant on the tutorial, discussion, assignment, practice, and Studio — those are the learning. No AI on the quiz — that checks whether YOU understand. Grading this week: quiz (10 pts, Quizzes group), discussion (20 pts), Studio (50 pts, AI Build Studios group), assignment (100 pts).</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 1950, Alan Turing published 'Computing Machinery and Intelligence' in the journal Mind. He asked: can a machine carry on a written conversation well enough that a human evaluator can't tell it from a human? He called this the imitation game. The Turing test is a behavioral test — it tests conversational performance in a text exchange. Passing it means a human evaluator couldn't distinguish the machine from a human in that specific controlled format. It says nothing about whether the machine is conscious, has genuine understanding, or feels anything. Philosophers have debated this for 75 years. The most famous counterargument is John Searle's Chinese Room thought experiment (1980) — the idea that following rules to produce language doesn't constitute understanding. Today's LLMs can pass many versions of the Turing test, which is why the test has become less useful as a forward-looking benchmark — but it remains historically essential to understand.</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Here's the insight that ties this week together: an AI passes the Turing test precisely because it generates fluent, confident, human-sounding text. And that same property — generating fluent, confident, human-sounding text — is exactly what makes hallucinations hard to spot. You can't tell a fabricated citation from a real one by looking, because both are written in the same fluent, authoritative style. The Turing test and hallucination have the same root: statistical text generation trained to produce human-like output. Fluency is not evidence of accuracy. This is why the verification habit matters — not because AI is bad, but because its greatest strength (fluent, confident output) is also its greatest risk (confidently wrong output that looks correct).</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Use this as the practical summary. Students should memorize the two columns, not as trivia but as a decision framework: before I use AI for this task, which column am I relying on? If I need a specific verified fact, a current number, or a real citation, the AI's capability column doesn't cover it — verification is mandatory. The capabilities are real and powerful; the limits are manageable if you know them. Both are true at once. This map comes back every week — the Studio for each week is an exercise in using the capabilities while guarding against the limits.</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Live demo: open an approved assistant and ask it for three academic citations on a topic relevant to the class. Save the citations. Now search for one on Google Scholar. Report what you find in the next 5 minutes. This is the AI-critique moment — the central habit of this course, applied to this week's content. In Studio 2 ('Probe the Limits'), students will run this same move — but more deliberately, with a documented write-up. The goal isn't to embarrass the AI; it's to build the reflex: whenever I see a specific, checkable claim, I check it. That reflex is the most transferable skill in this course.</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Lay out the week's deliverables clearly. Studio 2 takes the most time because it requires actually running the experiments — triggering the context-window limit and catching a hallucination — not just writing about them. Students should start by Thursday at the latest. The quiz has no AI allowed — it's the 10-item check that students can name tokens, the context window, hallucination shapes, and the Turing test in their own understanding. Discussion and assignment both use AI (adaptive format) — the coach and discussion partner prompts are in their respective files.</a:t>
            </a:r>
          </a:p>
        </p:txBody>
      </p:sp>
      <p:sp>
        <p:nvSpPr>
          <p:cNvPr id="4" name="Slide Number Placeholder 3"/>
          <p:cNvSpPr>
            <a:spLocks noGrp="1"/>
          </p:cNvSpPr>
          <p:nvPr>
            <p:ph type="sldNum" idx="5" sz="quarter"/>
          </p:nvPr>
        </p:nvSpPr>
        <p:spPr/>
      </p:sp>
    </p:spTree>
  </p:cSld>
  <p:clrMapOvr>
    <a:masterClrMapping/>
  </p:clrMapOvr>
</p:notes>
</file>

<file path=ppt/notesSlides/notesSlide1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Now that you understand WHY AI behaves the way it does, we get practical: how to direct it precisely. Week 3 introduces the first three prompting skills: how to have a genuine conversation with AI (and counter sycophancy — when it just agrees with you); how to provide content (paste your own documents, notes, data) and get useful transformations; and how to use emphasis — Markdown headings, XML-style tags, capitalization — to control what the model pays attention to. The goal is to move from 'type a question and hope' to deliberate direction. See you Thursday — and bring the hallucination you caught in Studio 2 to share.</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Start with the question students have already felt: why does the AI sound so sure and still get it wrong? Show a real example — a confident AI answer you tested that week that contained a fabricated citation or a wrong fact. Let the room sit with it for a moment. 'It's smooth, it's specific, it sounds authoritative — and part of it doesn't exist. Today we explain exactly why, in plain language.' This is not a bug in the everyday sense. It's a predictable property of how the technology works. Once students understand the mechanism, the behavior makes total sense.</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 token is the basic unit an LLM processes — sometimes a full word, sometimes part of a word, sometimes punctuation. The word 'unbelievable' might be three tokens. 'AI' might be one. The exact chunking varies by model. What matters: the model generates output by predicting the next token from everything before it, one step at a time. It learned this by processing enormous amounts of training text — books, websites, articles, code. It learned patterns: after these tokens, what comes next, statistically? That pattern-learning is remarkably powerful. It's also why the model has no mechanism to verify whether what comes next is true. It produces what's likely — not what's confirmed.</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Use this as a summary slide after the token explanation. The key move here is step 4 — this is the root cause of hallucination. The model predicts likely tokens. A confident-sounding wrong answer and a confident-sounding right answer use exactly the same mechanism. The difference is whether the training patterns happened to encode accurate information. Students who internalize this will never again be surprised by a confident AI mistake — they'll expect it and check for it.</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The context window is the maximum amount of text the model can 'see' at once: your messages, its replies, any documents you've pasted, any instructions. Think of it as a window — whatever is currently in the frame is visible; whatever has scrolled past is gone. When a conversation exceeds the context window, earlier content simply isn't available anymore. This isn't the model 'forgetting' the way a human forgets — it's a hard capacity limit. The content isn't stored somewhere and degraded; it's just not in the current frame. Two separate limits to keep straight: the context window (how much fits now) and the training cutoff (how recent the knowledge is). They are completely independent.</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Students often assume: larger context window = smarter = more truthful. Not true. A larger window means more text fits in the current conversation — that's it. The mechanism (predict the next likely token from training patterns) is identical regardless of window size. You can have a 200,000-token context and still get a fabricated citation, because the issue isn't capacity — it's that the model generates plausible text rather than verified truth. The training cutoff is also separate: events after that date aren't in the training patterns, so a large context window cannot give you knowledge of post-cutoff events. Three things that are distinct: (1) how much fits now (context window), (2) what it was trained on (training data, with a cutoff), (3) whether it generates true output (mechanism — probabilistic, not verified).</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Hallucination is the field's term for AI output that is confident, fluent, and factually wrong. Now that you know the mechanism, the reason is clear: the model predicts likely tokens, not verified facts. An invented citation looks like a real citation because citation format is a well-trained pattern. A fabricated statistic sounds real because statistics have a predictable shape. The model isn't lying — it doesn't have intentions. It's producing what's statistically plausible. The shapes hallucination takes: invented citations (journal, author, volume, page — all plausible-looking, all made up); fabricated statistics; fake case law (invented court cases used in real legal filings — this has actually happened); wrong arithmetic; fabricated quotes (words attributed to a real person they never said); outdated facts (confident answers about events that happened after the training cutoff).</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Walk through each shape with a quick example. Students should be able to name these by the quiz. The through-line: each shape has the same root (predict likely text) but appears in a different domain. Invented citations are especially dangerous in academic work; fake case law has caused real harm in legal filings; wrong arithmetic is subtle because the model often gets simple math right (reinforcing overconfidence). The habit all term: when you see a specific, checkable claim — a name, a year, a number, a citation — treat it as unverified until you check it.</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 search engine finds and ranks existing pages — the result links to real documents you can read, trace to a source, and check. A generative AI chatbot writes new text based on training patterns — the output may or may not be accurate, and there is no underlying source to click. Different tools, different jobs, different failure modes. Search: good for finding a specific thing that exists, real-time news, official sources. Failure mode: not finding the right page, SEO spam. AI: good for drafting, explaining, transforming, brainstorming. Failure mode: confident hallucination. The hybrid tools (ChatGPT with search on, Perplexity, Claude with web access) blur the line — they can cite live sources, which reduces but doesn't eliminate hallucination. Key question when using a hybrid: is search active? Is there a citation I can click and verify?</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55448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WEEK 2 OF 16 — AI 101</a:t>
            </a:r>
          </a:p>
        </p:txBody>
      </p:sp>
      <p:sp>
        <p:nvSpPr>
          <p:cNvPr id="3" name="TextBox 2"/>
          <p:cNvSpPr txBox="1"/>
          <p:nvPr/>
        </p:nvSpPr>
        <p:spPr>
          <a:xfrm>
            <a:off x="731520" y="2377440"/>
            <a:ext cx="10728655" cy="2011680"/>
          </a:xfrm>
          <a:prstGeom prst="rect">
            <a:avLst/>
          </a:prstGeom>
          <a:noFill/>
        </p:spPr>
        <p:txBody>
          <a:bodyPr wrap="square" anchor="ctr" lIns="0" rIns="0" tIns="0" bIns="0">
            <a:spAutoFit/>
          </a:bodyPr>
          <a:lstStyle/>
          <a:p>
            <a:pPr algn="ctr"/>
            <a:r>
              <a:rPr sz="4800" b="1">
                <a:solidFill>
                  <a:srgbClr val="FFFFFF"/>
                </a:solidFill>
                <a:latin typeface="Arial"/>
              </a:rPr>
              <a:t>HOW AI ACTUALLY WORKS</a:t>
            </a:r>
          </a:p>
        </p:txBody>
      </p:sp>
      <p:sp>
        <p:nvSpPr>
          <p:cNvPr id="4" name="TextBox 3"/>
          <p:cNvSpPr txBox="1"/>
          <p:nvPr/>
        </p:nvSpPr>
        <p:spPr>
          <a:xfrm>
            <a:off x="731520" y="4480560"/>
            <a:ext cx="10728655" cy="822960"/>
          </a:xfrm>
          <a:prstGeom prst="rect">
            <a:avLst/>
          </a:prstGeom>
          <a:noFill/>
        </p:spPr>
        <p:txBody>
          <a:bodyPr wrap="square" anchor="ctr" lIns="0" rIns="0" tIns="0" bIns="0">
            <a:spAutoFit/>
          </a:bodyPr>
          <a:lstStyle/>
          <a:p>
            <a:pPr algn="ctr"/>
            <a:r>
              <a:rPr sz="2600">
                <a:solidFill>
                  <a:srgbClr val="9FB0E0"/>
                </a:solidFill>
                <a:latin typeface="Arial"/>
              </a:rPr>
              <a:t>Tokens · Context · Hallucination · Limits</a:t>
            </a:r>
          </a:p>
        </p:txBody>
      </p:sp>
      <p:sp>
        <p:nvSpPr>
          <p:cNvPr id="5" name="TextBox 4"/>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1</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1950 — A FAMOUS QUESTION</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6400" b="1">
                <a:solidFill>
                  <a:srgbClr val="FFFFFF"/>
                </a:solidFill>
                <a:latin typeface="Arial"/>
              </a:rPr>
              <a:t>THE TURING TEST</a:t>
            </a:r>
          </a:p>
        </p:txBody>
      </p:sp>
      <p:sp>
        <p:nvSpPr>
          <p:cNvPr id="4" name="TextBox 3"/>
          <p:cNvSpPr txBox="1"/>
          <p:nvPr/>
        </p:nvSpPr>
        <p:spPr>
          <a:xfrm>
            <a:off x="731520" y="4572000"/>
            <a:ext cx="10728655" cy="822960"/>
          </a:xfrm>
          <a:prstGeom prst="rect">
            <a:avLst/>
          </a:prstGeom>
          <a:noFill/>
        </p:spPr>
        <p:txBody>
          <a:bodyPr wrap="square" anchor="ctr" lIns="0" rIns="0" tIns="0" bIns="0">
            <a:spAutoFit/>
          </a:bodyPr>
          <a:lstStyle/>
          <a:p>
            <a:pPr algn="ctr"/>
            <a:r>
              <a:rPr sz="2400">
                <a:solidFill>
                  <a:srgbClr val="9FB0E0"/>
                </a:solidFill>
                <a:latin typeface="Arial"/>
              </a:rPr>
              <a:t>Alan Turing, Computing Machinery and Intelligence</a:t>
            </a:r>
          </a:p>
        </p:txBody>
      </p:sp>
      <p:sp>
        <p:nvSpPr>
          <p:cNvPr id="5" name="TextBox 4"/>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10</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THE CRITICAL LINK</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3000" b="1">
                <a:solidFill>
                  <a:srgbClr val="FFFFFF"/>
                </a:solidFill>
                <a:latin typeface="Arial"/>
              </a:rPr>
              <a:t>WHY TURING CONNECTS TO HALLUCINATION</a:t>
            </a:r>
          </a:p>
        </p:txBody>
      </p:sp>
      <p:sp>
        <p:nvSpPr>
          <p:cNvPr id="4" name="TextBox 3"/>
          <p:cNvSpPr txBox="1"/>
          <p:nvPr/>
        </p:nvSpPr>
        <p:spPr>
          <a:xfrm>
            <a:off x="731520" y="4572000"/>
            <a:ext cx="10728655" cy="822960"/>
          </a:xfrm>
          <a:prstGeom prst="rect">
            <a:avLst/>
          </a:prstGeom>
          <a:noFill/>
        </p:spPr>
        <p:txBody>
          <a:bodyPr wrap="square" anchor="ctr" lIns="0" rIns="0" tIns="0" bIns="0">
            <a:spAutoFit/>
          </a:bodyPr>
          <a:lstStyle/>
          <a:p>
            <a:pPr algn="ctr"/>
            <a:r>
              <a:rPr sz="2400">
                <a:solidFill>
                  <a:srgbClr val="9FB0E0"/>
                </a:solidFill>
                <a:latin typeface="Arial"/>
              </a:rPr>
              <a:t>The same property that passes the test produces the mistakes.</a:t>
            </a:r>
          </a:p>
        </p:txBody>
      </p:sp>
      <p:sp>
        <p:nvSpPr>
          <p:cNvPr id="5" name="TextBox 4"/>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11</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F4F6FC"/>
        </a:solidFill>
        <a:effectLst/>
      </p:bgPr>
    </p:bg>
    <p:spTree>
      <p:nvGrpSpPr>
        <p:cNvPr id="1" name=""/>
        <p:cNvGrpSpPr/>
        <p:nvPr/>
      </p:nvGrpSpPr>
      <p:grpSpPr/>
      <p:sp>
        <p:nvSpPr>
          <p:cNvPr id="2" name="TextBox 1"/>
          <p:cNvSpPr txBox="1"/>
          <p:nvPr/>
        </p:nvSpPr>
        <p:spPr>
          <a:xfrm>
            <a:off x="731520" y="640080"/>
            <a:ext cx="10728655" cy="457200"/>
          </a:xfrm>
          <a:prstGeom prst="rect">
            <a:avLst/>
          </a:prstGeom>
          <a:noFill/>
        </p:spPr>
        <p:txBody>
          <a:bodyPr wrap="square" anchor="t" lIns="0" rIns="0" tIns="0" bIns="0">
            <a:spAutoFit/>
          </a:bodyPr>
          <a:lstStyle/>
          <a:p>
            <a:pPr algn="l"/>
            <a:r>
              <a:rPr sz="1500" b="1" spc="200">
                <a:solidFill>
                  <a:srgbClr val="6B78B5"/>
                </a:solidFill>
                <a:latin typeface="Arial"/>
              </a:rPr>
              <a:t>A WORKING MAP</a:t>
            </a:r>
          </a:p>
        </p:txBody>
      </p:sp>
      <p:sp>
        <p:nvSpPr>
          <p:cNvPr id="3" name="TextBox 2"/>
          <p:cNvSpPr txBox="1"/>
          <p:nvPr/>
        </p:nvSpPr>
        <p:spPr>
          <a:xfrm>
            <a:off x="731520" y="1097280"/>
            <a:ext cx="10728655" cy="914400"/>
          </a:xfrm>
          <a:prstGeom prst="rect">
            <a:avLst/>
          </a:prstGeom>
          <a:noFill/>
        </p:spPr>
        <p:txBody>
          <a:bodyPr wrap="square" anchor="t" lIns="0" rIns="0" tIns="0" bIns="0">
            <a:spAutoFit/>
          </a:bodyPr>
          <a:lstStyle/>
          <a:p>
            <a:pPr algn="l"/>
            <a:r>
              <a:rPr sz="4000" b="1">
                <a:solidFill>
                  <a:srgbClr val="1E2761"/>
                </a:solidFill>
                <a:latin typeface="Arial"/>
              </a:rPr>
              <a:t>Capabilities vs. Limits</a:t>
            </a:r>
          </a:p>
        </p:txBody>
      </p:sp>
      <p:sp>
        <p:nvSpPr>
          <p:cNvPr id="4" name="TextBox 3"/>
          <p:cNvSpPr txBox="1"/>
          <p:nvPr/>
        </p:nvSpPr>
        <p:spPr>
          <a:xfrm>
            <a:off x="822960" y="2286000"/>
            <a:ext cx="10515600" cy="4023360"/>
          </a:xfrm>
          <a:prstGeom prst="rect">
            <a:avLst/>
          </a:prstGeom>
          <a:noFill/>
        </p:spPr>
        <p:txBody>
          <a:bodyPr wrap="square" anchor="t" lIns="0" rIns="0" tIns="0" bIns="0">
            <a:spAutoFit/>
          </a:bodyPr>
          <a:lstStyle/>
          <a:p>
            <a:pPr algn="l">
              <a:spcAft>
                <a:spcPts val="1000"/>
              </a:spcAft>
            </a:pPr>
            <a:r>
              <a:rPr sz="2200">
                <a:solidFill>
                  <a:srgbClr val="333333"/>
                </a:solidFill>
                <a:latin typeface="Arial"/>
              </a:rPr>
              <a:t>•  CAPABILITY: Drafting, explaining, summarizing, brainstorming, transforming text</a:t>
            </a:r>
          </a:p>
          <a:p>
            <a:pPr algn="l">
              <a:spcAft>
                <a:spcPts val="1000"/>
              </a:spcAft>
            </a:pPr>
            <a:r>
              <a:rPr sz="2200">
                <a:solidFill>
                  <a:srgbClr val="333333"/>
                </a:solidFill>
                <a:latin typeface="Arial"/>
              </a:rPr>
              <a:t>•  CAPABILITY: Wide topic coverage from training; adaptable style and tone</a:t>
            </a:r>
          </a:p>
          <a:p>
            <a:pPr algn="l">
              <a:spcAft>
                <a:spcPts val="1000"/>
              </a:spcAft>
            </a:pPr>
            <a:r>
              <a:rPr sz="2200">
                <a:solidFill>
                  <a:srgbClr val="333333"/>
                </a:solidFill>
                <a:latin typeface="Arial"/>
              </a:rPr>
              <a:t>•  LIMIT: No live internet access (without tools); training cutoff for recent events</a:t>
            </a:r>
          </a:p>
          <a:p>
            <a:pPr algn="l">
              <a:spcAft>
                <a:spcPts val="1000"/>
              </a:spcAft>
            </a:pPr>
            <a:r>
              <a:rPr sz="2200">
                <a:solidFill>
                  <a:srgbClr val="333333"/>
                </a:solidFill>
                <a:latin typeface="Arial"/>
              </a:rPr>
              <a:t>•  LIMIT: Context window — only sees what fits; earlier content falls out</a:t>
            </a:r>
          </a:p>
          <a:p>
            <a:pPr algn="l">
              <a:spcAft>
                <a:spcPts val="1000"/>
              </a:spcAft>
            </a:pPr>
            <a:r>
              <a:rPr sz="2200">
                <a:solidFill>
                  <a:srgbClr val="333333"/>
                </a:solidFill>
                <a:latin typeface="Arial"/>
              </a:rPr>
              <a:t>•  LIMIT: Hallucination — generates plausible text, not verified truth</a:t>
            </a:r>
          </a:p>
          <a:p>
            <a:pPr algn="l">
              <a:spcAft>
                <a:spcPts val="1000"/>
              </a:spcAft>
            </a:pPr>
            <a:r>
              <a:rPr sz="2200">
                <a:solidFill>
                  <a:srgbClr val="333333"/>
                </a:solidFill>
                <a:latin typeface="Arial"/>
              </a:rPr>
              <a:t>•  RULE: Match the tool to the job. Verify any specific fact, number, or citation.</a:t>
            </a:r>
          </a:p>
        </p:txBody>
      </p:sp>
      <p:sp>
        <p:nvSpPr>
          <p:cNvPr id="5" name="TextBox 4"/>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12</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IN-CLASS: VERIFY THE AI</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3800" b="1">
                <a:solidFill>
                  <a:srgbClr val="FFFFFF"/>
                </a:solidFill>
                <a:latin typeface="Arial"/>
              </a:rPr>
              <a:t>ASK FOR CITATIONS. THEN CHECK.</a:t>
            </a:r>
          </a:p>
        </p:txBody>
      </p:sp>
      <p:sp>
        <p:nvSpPr>
          <p:cNvPr id="4" name="TextBox 3"/>
          <p:cNvSpPr txBox="1"/>
          <p:nvPr/>
        </p:nvSpPr>
        <p:spPr>
          <a:xfrm>
            <a:off x="731520" y="4572000"/>
            <a:ext cx="10728655" cy="822960"/>
          </a:xfrm>
          <a:prstGeom prst="rect">
            <a:avLst/>
          </a:prstGeom>
          <a:noFill/>
        </p:spPr>
        <p:txBody>
          <a:bodyPr wrap="square" anchor="ctr" lIns="0" rIns="0" tIns="0" bIns="0">
            <a:spAutoFit/>
          </a:bodyPr>
          <a:lstStyle/>
          <a:p>
            <a:pPr algn="ctr"/>
            <a:r>
              <a:rPr sz="2400">
                <a:solidFill>
                  <a:srgbClr val="9FB0E0"/>
                </a:solidFill>
                <a:latin typeface="Arial"/>
              </a:rPr>
              <a:t>The hallucination lesson, live.</a:t>
            </a:r>
          </a:p>
        </p:txBody>
      </p:sp>
      <p:sp>
        <p:nvSpPr>
          <p:cNvPr id="5" name="TextBox 4"/>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13</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F4F6FC"/>
        </a:solidFill>
        <a:effectLst/>
      </p:bgPr>
    </p:bg>
    <p:spTree>
      <p:nvGrpSpPr>
        <p:cNvPr id="1" name=""/>
        <p:cNvGrpSpPr/>
        <p:nvPr/>
      </p:nvGrpSpPr>
      <p:grpSpPr/>
      <p:sp>
        <p:nvSpPr>
          <p:cNvPr id="2" name="TextBox 1"/>
          <p:cNvSpPr txBox="1"/>
          <p:nvPr/>
        </p:nvSpPr>
        <p:spPr>
          <a:xfrm>
            <a:off x="731520" y="640080"/>
            <a:ext cx="10728655" cy="457200"/>
          </a:xfrm>
          <a:prstGeom prst="rect">
            <a:avLst/>
          </a:prstGeom>
          <a:noFill/>
        </p:spPr>
        <p:txBody>
          <a:bodyPr wrap="square" anchor="t" lIns="0" rIns="0" tIns="0" bIns="0">
            <a:spAutoFit/>
          </a:bodyPr>
          <a:lstStyle/>
          <a:p>
            <a:pPr algn="l"/>
            <a:r>
              <a:rPr sz="1500" b="1" spc="200">
                <a:solidFill>
                  <a:srgbClr val="6B78B5"/>
                </a:solidFill>
                <a:latin typeface="Arial"/>
              </a:rPr>
              <a:t>THIS WEEK'S WORK</a:t>
            </a:r>
          </a:p>
        </p:txBody>
      </p:sp>
      <p:sp>
        <p:nvSpPr>
          <p:cNvPr id="3" name="TextBox 2"/>
          <p:cNvSpPr txBox="1"/>
          <p:nvPr/>
        </p:nvSpPr>
        <p:spPr>
          <a:xfrm>
            <a:off x="731520" y="1097280"/>
            <a:ext cx="10728655" cy="914400"/>
          </a:xfrm>
          <a:prstGeom prst="rect">
            <a:avLst/>
          </a:prstGeom>
          <a:noFill/>
        </p:spPr>
        <p:txBody>
          <a:bodyPr wrap="square" anchor="t" lIns="0" rIns="0" tIns="0" bIns="0">
            <a:spAutoFit/>
          </a:bodyPr>
          <a:lstStyle/>
          <a:p>
            <a:pPr algn="l"/>
            <a:r>
              <a:rPr sz="4000" b="1">
                <a:solidFill>
                  <a:srgbClr val="1E2761"/>
                </a:solidFill>
                <a:latin typeface="Arial"/>
              </a:rPr>
              <a:t>What's Due Sunday, Sep 14</a:t>
            </a:r>
          </a:p>
        </p:txBody>
      </p:sp>
      <p:sp>
        <p:nvSpPr>
          <p:cNvPr id="4" name="TextBox 3"/>
          <p:cNvSpPr txBox="1"/>
          <p:nvPr/>
        </p:nvSpPr>
        <p:spPr>
          <a:xfrm>
            <a:off x="822960" y="2286000"/>
            <a:ext cx="10515600" cy="4023360"/>
          </a:xfrm>
          <a:prstGeom prst="rect">
            <a:avLst/>
          </a:prstGeom>
          <a:noFill/>
        </p:spPr>
        <p:txBody>
          <a:bodyPr wrap="square" anchor="t" lIns="0" rIns="0" tIns="0" bIns="0">
            <a:spAutoFit/>
          </a:bodyPr>
          <a:lstStyle/>
          <a:p>
            <a:pPr algn="l">
              <a:spcAft>
                <a:spcPts val="1000"/>
              </a:spcAft>
            </a:pPr>
            <a:r>
              <a:rPr sz="2200">
                <a:solidFill>
                  <a:srgbClr val="333333"/>
                </a:solidFill>
                <a:latin typeface="Arial"/>
              </a:rPr>
              <a:t>•  Lecture Tutorial 2 — tokens, context window, hallucination, Turing test (graded, share link)</a:t>
            </a:r>
          </a:p>
          <a:p>
            <a:pPr algn="l">
              <a:spcAft>
                <a:spcPts val="1000"/>
              </a:spcAft>
            </a:pPr>
            <a:r>
              <a:rPr sz="2200">
                <a:solidFill>
                  <a:srgbClr val="333333"/>
                </a:solidFill>
                <a:latin typeface="Arial"/>
              </a:rPr>
              <a:t>•  AI Build Studio 2 — 'Probe the Limits': trigger a context-window limit + catch a hallucination (50 pts)</a:t>
            </a:r>
          </a:p>
          <a:p>
            <a:pPr algn="l">
              <a:spcAft>
                <a:spcPts val="1000"/>
              </a:spcAft>
            </a:pPr>
            <a:r>
              <a:rPr sz="2200">
                <a:solidFill>
                  <a:srgbClr val="333333"/>
                </a:solidFill>
                <a:latin typeface="Arial"/>
              </a:rPr>
              <a:t>•  Quiz 2 — No AI; 10 items on this week's concepts (10 pts)</a:t>
            </a:r>
          </a:p>
          <a:p>
            <a:pPr algn="l">
              <a:spcAft>
                <a:spcPts val="1000"/>
              </a:spcAft>
            </a:pPr>
            <a:r>
              <a:rPr sz="2200">
                <a:solidFill>
                  <a:srgbClr val="333333"/>
                </a:solidFill>
                <a:latin typeface="Arial"/>
              </a:rPr>
              <a:t>•  Discussion 2 — Is 'hallucination' the right word? / Diagnose a confident mistake (20 pts)</a:t>
            </a:r>
          </a:p>
          <a:p>
            <a:pPr algn="l">
              <a:spcAft>
                <a:spcPts val="1000"/>
              </a:spcAft>
            </a:pPr>
            <a:r>
              <a:rPr sz="2200">
                <a:solidFill>
                  <a:srgbClr val="333333"/>
                </a:solidFill>
                <a:latin typeface="Arial"/>
              </a:rPr>
              <a:t>•  Assignment 2 — Inside the Black Box: explain the mechanism, classify capabilities, search vs. AI, Turing test (100 pts)</a:t>
            </a:r>
          </a:p>
          <a:p>
            <a:pPr algn="l">
              <a:spcAft>
                <a:spcPts val="1000"/>
              </a:spcAft>
            </a:pPr>
            <a:r>
              <a:rPr sz="2200">
                <a:solidFill>
                  <a:srgbClr val="333333"/>
                </a:solidFill>
                <a:latin typeface="Arial"/>
              </a:rPr>
              <a:t>•  All due Sunday, Sep 14, 11:59 p.m. — start the Studio early</a:t>
            </a:r>
          </a:p>
        </p:txBody>
      </p:sp>
      <p:sp>
        <p:nvSpPr>
          <p:cNvPr id="5" name="TextBox 4"/>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14</a:t>
            </a:r>
          </a:p>
        </p:txBody>
      </p:sp>
    </p:spTree>
  </p:cSld>
  <p:clrMapOvr>
    <a:masterClrMapping/>
  </p:clrMapOvr>
</p:sld>
</file>

<file path=ppt/slides/slide15.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COMING NEXT WEEK</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6400" b="1">
                <a:solidFill>
                  <a:srgbClr val="FFFFFF"/>
                </a:solidFill>
                <a:latin typeface="Arial"/>
              </a:rPr>
              <a:t>PROMPTING I</a:t>
            </a:r>
          </a:p>
        </p:txBody>
      </p:sp>
      <p:sp>
        <p:nvSpPr>
          <p:cNvPr id="4" name="TextBox 3"/>
          <p:cNvSpPr txBox="1"/>
          <p:nvPr/>
        </p:nvSpPr>
        <p:spPr>
          <a:xfrm>
            <a:off x="731520" y="4572000"/>
            <a:ext cx="10728655" cy="822960"/>
          </a:xfrm>
          <a:prstGeom prst="rect">
            <a:avLst/>
          </a:prstGeom>
          <a:noFill/>
        </p:spPr>
        <p:txBody>
          <a:bodyPr wrap="square" anchor="ctr" lIns="0" rIns="0" tIns="0" bIns="0">
            <a:spAutoFit/>
          </a:bodyPr>
          <a:lstStyle/>
          <a:p>
            <a:pPr algn="ctr"/>
            <a:r>
              <a:rPr sz="2400">
                <a:solidFill>
                  <a:srgbClr val="9FB0E0"/>
                </a:solidFill>
                <a:latin typeface="Arial"/>
              </a:rPr>
              <a:t>Conversation · Content · Emphasis</a:t>
            </a:r>
          </a:p>
        </p:txBody>
      </p:sp>
      <p:sp>
        <p:nvSpPr>
          <p:cNvPr id="5" name="TextBox 4"/>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15</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THIS WEEK'S BIG QUESTION</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3800" b="1">
                <a:solidFill>
                  <a:srgbClr val="FFFFFF"/>
                </a:solidFill>
                <a:latin typeface="Arial"/>
              </a:rPr>
              <a:t>WHY IS IT SO CONFIDENTLY WRONG?</a:t>
            </a:r>
          </a:p>
        </p:txBody>
      </p:sp>
      <p:sp>
        <p:nvSpPr>
          <p:cNvPr id="4" name="TextBox 3"/>
          <p:cNvSpPr txBox="1"/>
          <p:nvPr/>
        </p:nvSpPr>
        <p:spPr>
          <a:xfrm>
            <a:off x="731520" y="4572000"/>
            <a:ext cx="10728655" cy="822960"/>
          </a:xfrm>
          <a:prstGeom prst="rect">
            <a:avLst/>
          </a:prstGeom>
          <a:noFill/>
        </p:spPr>
        <p:txBody>
          <a:bodyPr wrap="square" anchor="ctr" lIns="0" rIns="0" tIns="0" bIns="0">
            <a:spAutoFit/>
          </a:bodyPr>
          <a:lstStyle/>
          <a:p>
            <a:pPr algn="ctr"/>
            <a:r>
              <a:rPr sz="2400">
                <a:solidFill>
                  <a:srgbClr val="9FB0E0"/>
                </a:solidFill>
                <a:latin typeface="Arial"/>
              </a:rPr>
              <a:t>The answer changes how you use these tools forever.</a:t>
            </a:r>
          </a:p>
        </p:txBody>
      </p:sp>
      <p:sp>
        <p:nvSpPr>
          <p:cNvPr id="5" name="TextBox 4"/>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2</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THE FUNDAMENTAL UNIT</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6400" b="1">
                <a:solidFill>
                  <a:srgbClr val="FFFFFF"/>
                </a:solidFill>
                <a:latin typeface="Arial"/>
              </a:rPr>
              <a:t>WHAT IS A TOKEN?</a:t>
            </a:r>
          </a:p>
        </p:txBody>
      </p:sp>
      <p:sp>
        <p:nvSpPr>
          <p:cNvPr id="4" name="TextBox 3"/>
          <p:cNvSpPr txBox="1"/>
          <p:nvPr/>
        </p:nvSpPr>
        <p:spPr>
          <a:xfrm>
            <a:off x="731520" y="4572000"/>
            <a:ext cx="10728655" cy="822960"/>
          </a:xfrm>
          <a:prstGeom prst="rect">
            <a:avLst/>
          </a:prstGeom>
          <a:noFill/>
        </p:spPr>
        <p:txBody>
          <a:bodyPr wrap="square" anchor="ctr" lIns="0" rIns="0" tIns="0" bIns="0">
            <a:spAutoFit/>
          </a:bodyPr>
          <a:lstStyle/>
          <a:p>
            <a:pPr algn="ctr"/>
            <a:r>
              <a:rPr sz="2400">
                <a:solidFill>
                  <a:srgbClr val="9FB0E0"/>
                </a:solidFill>
                <a:latin typeface="Arial"/>
              </a:rPr>
              <a:t>Not a word. Not a character. A chunk.</a:t>
            </a:r>
          </a:p>
        </p:txBody>
      </p:sp>
      <p:sp>
        <p:nvSpPr>
          <p:cNvPr id="5" name="TextBox 4"/>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3</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F4F6FC"/>
        </a:solidFill>
        <a:effectLst/>
      </p:bgPr>
    </p:bg>
    <p:spTree>
      <p:nvGrpSpPr>
        <p:cNvPr id="1" name=""/>
        <p:cNvGrpSpPr/>
        <p:nvPr/>
      </p:nvGrpSpPr>
      <p:grpSpPr/>
      <p:sp>
        <p:nvSpPr>
          <p:cNvPr id="2" name="TextBox 1"/>
          <p:cNvSpPr txBox="1"/>
          <p:nvPr/>
        </p:nvSpPr>
        <p:spPr>
          <a:xfrm>
            <a:off x="731520" y="640080"/>
            <a:ext cx="10728655" cy="457200"/>
          </a:xfrm>
          <a:prstGeom prst="rect">
            <a:avLst/>
          </a:prstGeom>
          <a:noFill/>
        </p:spPr>
        <p:txBody>
          <a:bodyPr wrap="square" anchor="t" lIns="0" rIns="0" tIns="0" bIns="0">
            <a:spAutoFit/>
          </a:bodyPr>
          <a:lstStyle/>
          <a:p>
            <a:pPr algn="l"/>
            <a:r>
              <a:rPr sz="1500" b="1" spc="200">
                <a:solidFill>
                  <a:srgbClr val="6B78B5"/>
                </a:solidFill>
                <a:latin typeface="Arial"/>
              </a:rPr>
              <a:t>TOKENS: WHAT TO KNOW</a:t>
            </a:r>
          </a:p>
        </p:txBody>
      </p:sp>
      <p:sp>
        <p:nvSpPr>
          <p:cNvPr id="3" name="TextBox 2"/>
          <p:cNvSpPr txBox="1"/>
          <p:nvPr/>
        </p:nvSpPr>
        <p:spPr>
          <a:xfrm>
            <a:off x="731520" y="1097280"/>
            <a:ext cx="10728655" cy="914400"/>
          </a:xfrm>
          <a:prstGeom prst="rect">
            <a:avLst/>
          </a:prstGeom>
          <a:noFill/>
        </p:spPr>
        <p:txBody>
          <a:bodyPr wrap="square" anchor="t" lIns="0" rIns="0" tIns="0" bIns="0">
            <a:spAutoFit/>
          </a:bodyPr>
          <a:lstStyle/>
          <a:p>
            <a:pPr algn="l"/>
            <a:r>
              <a:rPr sz="4000" b="1">
                <a:solidFill>
                  <a:srgbClr val="1E2761"/>
                </a:solidFill>
                <a:latin typeface="Arial"/>
              </a:rPr>
              <a:t>Three Things About Tokens</a:t>
            </a:r>
          </a:p>
        </p:txBody>
      </p:sp>
      <p:sp>
        <p:nvSpPr>
          <p:cNvPr id="4" name="TextBox 3"/>
          <p:cNvSpPr txBox="1"/>
          <p:nvPr/>
        </p:nvSpPr>
        <p:spPr>
          <a:xfrm>
            <a:off x="822960" y="2286000"/>
            <a:ext cx="10515600" cy="4023360"/>
          </a:xfrm>
          <a:prstGeom prst="rect">
            <a:avLst/>
          </a:prstGeom>
          <a:noFill/>
        </p:spPr>
        <p:txBody>
          <a:bodyPr wrap="square" anchor="t" lIns="0" rIns="0" tIns="0" bIns="0">
            <a:spAutoFit/>
          </a:bodyPr>
          <a:lstStyle/>
          <a:p>
            <a:pPr algn="l">
              <a:spcAft>
                <a:spcPts val="1000"/>
              </a:spcAft>
            </a:pPr>
            <a:r>
              <a:rPr sz="2200">
                <a:solidFill>
                  <a:srgbClr val="333333"/>
                </a:solidFill>
                <a:latin typeface="Arial"/>
              </a:rPr>
              <a:t>•  A token is a chunk — sometimes a word, sometimes part of a word, sometimes punctuation</a:t>
            </a:r>
          </a:p>
          <a:p>
            <a:pPr algn="l">
              <a:spcAft>
                <a:spcPts val="1000"/>
              </a:spcAft>
            </a:pPr>
            <a:r>
              <a:rPr sz="2200">
                <a:solidFill>
                  <a:srgbClr val="333333"/>
                </a:solidFill>
                <a:latin typeface="Arial"/>
              </a:rPr>
              <a:t>•  LLMs generate text by predicting the next token from all tokens before it</a:t>
            </a:r>
          </a:p>
          <a:p>
            <a:pPr algn="l">
              <a:spcAft>
                <a:spcPts val="1000"/>
              </a:spcAft>
            </a:pPr>
            <a:r>
              <a:rPr sz="2200">
                <a:solidFill>
                  <a:srgbClr val="333333"/>
                </a:solidFill>
                <a:latin typeface="Arial"/>
              </a:rPr>
              <a:t>•  The model learned patterns from training text — not a fact database, not a lookup</a:t>
            </a:r>
          </a:p>
          <a:p>
            <a:pPr algn="l">
              <a:spcAft>
                <a:spcPts val="1000"/>
              </a:spcAft>
            </a:pPr>
            <a:r>
              <a:rPr sz="2200">
                <a:solidFill>
                  <a:srgbClr val="333333"/>
                </a:solidFill>
                <a:latin typeface="Arial"/>
              </a:rPr>
              <a:t>•  Predicting the likely next token ≠ knowing whether that token is true</a:t>
            </a:r>
          </a:p>
          <a:p>
            <a:pPr algn="l">
              <a:spcAft>
                <a:spcPts val="1000"/>
              </a:spcAft>
            </a:pPr>
            <a:r>
              <a:rPr sz="2200">
                <a:solidFill>
                  <a:srgbClr val="333333"/>
                </a:solidFill>
                <a:latin typeface="Arial"/>
              </a:rPr>
              <a:t>•  Memory hook: 'Tokens are the atoms the model thinks in'</a:t>
            </a:r>
          </a:p>
        </p:txBody>
      </p:sp>
      <p:sp>
        <p:nvSpPr>
          <p:cNvPr id="5" name="TextBox 4"/>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4</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HOW MUCH CAN IT SEE?</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4800" b="1">
                <a:solidFill>
                  <a:srgbClr val="FFFFFF"/>
                </a:solidFill>
                <a:latin typeface="Arial"/>
              </a:rPr>
              <a:t>THE CONTEXT WINDOW</a:t>
            </a:r>
          </a:p>
        </p:txBody>
      </p:sp>
      <p:sp>
        <p:nvSpPr>
          <p:cNvPr id="4" name="TextBox 3"/>
          <p:cNvSpPr txBox="1"/>
          <p:nvPr/>
        </p:nvSpPr>
        <p:spPr>
          <a:xfrm>
            <a:off x="731520" y="4572000"/>
            <a:ext cx="10728655" cy="822960"/>
          </a:xfrm>
          <a:prstGeom prst="rect">
            <a:avLst/>
          </a:prstGeom>
          <a:noFill/>
        </p:spPr>
        <p:txBody>
          <a:bodyPr wrap="square" anchor="ctr" lIns="0" rIns="0" tIns="0" bIns="0">
            <a:spAutoFit/>
          </a:bodyPr>
          <a:lstStyle/>
          <a:p>
            <a:pPr algn="ctr"/>
            <a:r>
              <a:rPr sz="2400">
                <a:solidFill>
                  <a:srgbClr val="9FB0E0"/>
                </a:solidFill>
                <a:latin typeface="Arial"/>
              </a:rPr>
              <a:t>A sliding glass frame — only what's in the frame is visible.</a:t>
            </a:r>
          </a:p>
        </p:txBody>
      </p:sp>
      <p:sp>
        <p:nvSpPr>
          <p:cNvPr id="5" name="TextBox 4"/>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5</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THE COMMON MISTAKE</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4800" b="1">
                <a:solidFill>
                  <a:srgbClr val="FFFFFF"/>
                </a:solidFill>
                <a:latin typeface="Arial"/>
              </a:rPr>
              <a:t>BIGGER ≠ MORE TRUTHFUL</a:t>
            </a:r>
          </a:p>
        </p:txBody>
      </p:sp>
      <p:sp>
        <p:nvSpPr>
          <p:cNvPr id="4" name="TextBox 3"/>
          <p:cNvSpPr txBox="1"/>
          <p:nvPr/>
        </p:nvSpPr>
        <p:spPr>
          <a:xfrm>
            <a:off x="731520" y="4572000"/>
            <a:ext cx="10728655" cy="822960"/>
          </a:xfrm>
          <a:prstGeom prst="rect">
            <a:avLst/>
          </a:prstGeom>
          <a:noFill/>
        </p:spPr>
        <p:txBody>
          <a:bodyPr wrap="square" anchor="ctr" lIns="0" rIns="0" tIns="0" bIns="0">
            <a:spAutoFit/>
          </a:bodyPr>
          <a:lstStyle/>
          <a:p>
            <a:pPr algn="ctr"/>
            <a:r>
              <a:rPr sz="2400">
                <a:solidFill>
                  <a:srgbClr val="9FB0E0"/>
                </a:solidFill>
                <a:latin typeface="Arial"/>
              </a:rPr>
              <a:t>Capacity and accuracy are separate properties.</a:t>
            </a:r>
          </a:p>
        </p:txBody>
      </p:sp>
      <p:sp>
        <p:nvSpPr>
          <p:cNvPr id="5" name="TextBox 4"/>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6</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THE HEADLINE FAILURE MODE</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6400" b="1">
                <a:solidFill>
                  <a:srgbClr val="FFFFFF"/>
                </a:solidFill>
                <a:latin typeface="Arial"/>
              </a:rPr>
              <a:t>HALLUCINATION</a:t>
            </a:r>
          </a:p>
        </p:txBody>
      </p:sp>
      <p:sp>
        <p:nvSpPr>
          <p:cNvPr id="4" name="TextBox 3"/>
          <p:cNvSpPr txBox="1"/>
          <p:nvPr/>
        </p:nvSpPr>
        <p:spPr>
          <a:xfrm>
            <a:off x="731520" y="4572000"/>
            <a:ext cx="10728655" cy="822960"/>
          </a:xfrm>
          <a:prstGeom prst="rect">
            <a:avLst/>
          </a:prstGeom>
          <a:noFill/>
        </p:spPr>
        <p:txBody>
          <a:bodyPr wrap="square" anchor="ctr" lIns="0" rIns="0" tIns="0" bIns="0">
            <a:spAutoFit/>
          </a:bodyPr>
          <a:lstStyle/>
          <a:p>
            <a:pPr algn="ctr"/>
            <a:r>
              <a:rPr sz="2400">
                <a:solidFill>
                  <a:srgbClr val="9FB0E0"/>
                </a:solidFill>
                <a:latin typeface="Arial"/>
              </a:rPr>
              <a:t>Confident. Fluent. Sometimes completely wrong.</a:t>
            </a:r>
          </a:p>
        </p:txBody>
      </p:sp>
      <p:sp>
        <p:nvSpPr>
          <p:cNvPr id="5" name="TextBox 4"/>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7</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F4F6FC"/>
        </a:solidFill>
        <a:effectLst/>
      </p:bgPr>
    </p:bg>
    <p:spTree>
      <p:nvGrpSpPr>
        <p:cNvPr id="1" name=""/>
        <p:cNvGrpSpPr/>
        <p:nvPr/>
      </p:nvGrpSpPr>
      <p:grpSpPr/>
      <p:sp>
        <p:nvSpPr>
          <p:cNvPr id="2" name="TextBox 1"/>
          <p:cNvSpPr txBox="1"/>
          <p:nvPr/>
        </p:nvSpPr>
        <p:spPr>
          <a:xfrm>
            <a:off x="731520" y="640080"/>
            <a:ext cx="10728655" cy="457200"/>
          </a:xfrm>
          <a:prstGeom prst="rect">
            <a:avLst/>
          </a:prstGeom>
          <a:noFill/>
        </p:spPr>
        <p:txBody>
          <a:bodyPr wrap="square" anchor="t" lIns="0" rIns="0" tIns="0" bIns="0">
            <a:spAutoFit/>
          </a:bodyPr>
          <a:lstStyle/>
          <a:p>
            <a:pPr algn="l"/>
            <a:r>
              <a:rPr sz="1500" b="1" spc="200">
                <a:solidFill>
                  <a:srgbClr val="6B78B5"/>
                </a:solidFill>
                <a:latin typeface="Arial"/>
              </a:rPr>
              <a:t>HALLUCINATION: THE SIX SHAPES</a:t>
            </a:r>
          </a:p>
        </p:txBody>
      </p:sp>
      <p:sp>
        <p:nvSpPr>
          <p:cNvPr id="3" name="TextBox 2"/>
          <p:cNvSpPr txBox="1"/>
          <p:nvPr/>
        </p:nvSpPr>
        <p:spPr>
          <a:xfrm>
            <a:off x="731520" y="1097280"/>
            <a:ext cx="10728655" cy="914400"/>
          </a:xfrm>
          <a:prstGeom prst="rect">
            <a:avLst/>
          </a:prstGeom>
          <a:noFill/>
        </p:spPr>
        <p:txBody>
          <a:bodyPr wrap="square" anchor="t" lIns="0" rIns="0" tIns="0" bIns="0">
            <a:spAutoFit/>
          </a:bodyPr>
          <a:lstStyle/>
          <a:p>
            <a:pPr algn="l"/>
            <a:r>
              <a:rPr sz="4000" b="1">
                <a:solidFill>
                  <a:srgbClr val="1E2761"/>
                </a:solidFill>
                <a:latin typeface="Arial"/>
              </a:rPr>
              <a:t>What to Watch For</a:t>
            </a:r>
          </a:p>
        </p:txBody>
      </p:sp>
      <p:sp>
        <p:nvSpPr>
          <p:cNvPr id="4" name="TextBox 3"/>
          <p:cNvSpPr txBox="1"/>
          <p:nvPr/>
        </p:nvSpPr>
        <p:spPr>
          <a:xfrm>
            <a:off x="822960" y="2286000"/>
            <a:ext cx="10515600" cy="4023360"/>
          </a:xfrm>
          <a:prstGeom prst="rect">
            <a:avLst/>
          </a:prstGeom>
          <a:noFill/>
        </p:spPr>
        <p:txBody>
          <a:bodyPr wrap="square" anchor="t" lIns="0" rIns="0" tIns="0" bIns="0">
            <a:spAutoFit/>
          </a:bodyPr>
          <a:lstStyle/>
          <a:p>
            <a:pPr algn="l">
              <a:spcAft>
                <a:spcPts val="1000"/>
              </a:spcAft>
            </a:pPr>
            <a:r>
              <a:rPr sz="2200">
                <a:solidFill>
                  <a:srgbClr val="333333"/>
                </a:solidFill>
                <a:latin typeface="Arial"/>
              </a:rPr>
              <a:t>•  Invented citations — looks like a real paper, journal, author — but isn't</a:t>
            </a:r>
          </a:p>
          <a:p>
            <a:pPr algn="l">
              <a:spcAft>
                <a:spcPts val="1000"/>
              </a:spcAft>
            </a:pPr>
            <a:r>
              <a:rPr sz="2200">
                <a:solidFill>
                  <a:srgbClr val="333333"/>
                </a:solidFill>
                <a:latin typeface="Arial"/>
              </a:rPr>
              <a:t>•  Fabricated statistics — 'studies show 73%...' where no such study exists</a:t>
            </a:r>
          </a:p>
          <a:p>
            <a:pPr algn="l">
              <a:spcAft>
                <a:spcPts val="1000"/>
              </a:spcAft>
            </a:pPr>
            <a:r>
              <a:rPr sz="2200">
                <a:solidFill>
                  <a:srgbClr val="333333"/>
                </a:solidFill>
                <a:latin typeface="Arial"/>
              </a:rPr>
              <a:t>•  Fake case law — invented court cases, docket numbers, rulings</a:t>
            </a:r>
          </a:p>
          <a:p>
            <a:pPr algn="l">
              <a:spcAft>
                <a:spcPts val="1000"/>
              </a:spcAft>
            </a:pPr>
            <a:r>
              <a:rPr sz="2200">
                <a:solidFill>
                  <a:srgbClr val="333333"/>
                </a:solidFill>
                <a:latin typeface="Arial"/>
              </a:rPr>
              <a:t>•  Wrong arithmetic — predicts likely numbers, doesn't calculate</a:t>
            </a:r>
          </a:p>
          <a:p>
            <a:pPr algn="l">
              <a:spcAft>
                <a:spcPts val="1000"/>
              </a:spcAft>
            </a:pPr>
            <a:r>
              <a:rPr sz="2200">
                <a:solidFill>
                  <a:srgbClr val="333333"/>
                </a:solidFill>
                <a:latin typeface="Arial"/>
              </a:rPr>
              <a:t>•  Fabricated quotes — words attributed to a real person who never said them</a:t>
            </a:r>
          </a:p>
          <a:p>
            <a:pPr algn="l">
              <a:spcAft>
                <a:spcPts val="1000"/>
              </a:spcAft>
            </a:pPr>
            <a:r>
              <a:rPr sz="2200">
                <a:solidFill>
                  <a:srgbClr val="333333"/>
                </a:solidFill>
                <a:latin typeface="Arial"/>
              </a:rPr>
              <a:t>•  Outdated facts — confident answers about post-training-cutoff events</a:t>
            </a:r>
          </a:p>
        </p:txBody>
      </p:sp>
      <p:sp>
        <p:nvSpPr>
          <p:cNvPr id="5" name="TextBox 4"/>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8</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TWO DIFFERENT TOOLS</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6400" b="1">
                <a:solidFill>
                  <a:srgbClr val="FFFFFF"/>
                </a:solidFill>
                <a:latin typeface="Arial"/>
              </a:rPr>
              <a:t>SEARCH vs. AI</a:t>
            </a:r>
          </a:p>
        </p:txBody>
      </p:sp>
      <p:sp>
        <p:nvSpPr>
          <p:cNvPr id="4" name="TextBox 3"/>
          <p:cNvSpPr txBox="1"/>
          <p:nvPr/>
        </p:nvSpPr>
        <p:spPr>
          <a:xfrm>
            <a:off x="731520" y="4572000"/>
            <a:ext cx="10728655" cy="822960"/>
          </a:xfrm>
          <a:prstGeom prst="rect">
            <a:avLst/>
          </a:prstGeom>
          <a:noFill/>
        </p:spPr>
        <p:txBody>
          <a:bodyPr wrap="square" anchor="ctr" lIns="0" rIns="0" tIns="0" bIns="0">
            <a:spAutoFit/>
          </a:bodyPr>
          <a:lstStyle/>
          <a:p>
            <a:pPr algn="ctr"/>
            <a:r>
              <a:rPr sz="2400">
                <a:solidFill>
                  <a:srgbClr val="9FB0E0"/>
                </a:solidFill>
                <a:latin typeface="Arial"/>
              </a:rPr>
              <a:t>Search finds. AI writes. Both can be wrong.</a:t>
            </a:r>
          </a:p>
        </p:txBody>
      </p:sp>
      <p:sp>
        <p:nvSpPr>
          <p:cNvPr id="5" name="TextBox 4"/>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9</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Steve Canny</cp:lastModifiedBy>
  <cp:revision>1</cp:revision>
  <dcterms:created xsi:type="dcterms:W3CDTF">2013-01-27T09:14:16Z</dcterms:created>
  <dcterms:modified xsi:type="dcterms:W3CDTF">2013-01-27T09:15:58Z</dcterms:modified>
  <cp:category/>
</cp:coreProperties>
</file>