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3. Two weeks in, you know what AI is and why it can be confidently wrong. Now we go hands-on with prompting: how to actually run a conversation, hand the AI real content to work with, and use emphasis to tell it what matters. Three skills this week: directed conversation (including how to fight sycophancy), providing content, and emphasis — Markdown, XML-style tags, and CAPS. This is the week prompting gets practical. And you'll catch the AI's mistakes. Grading reminder: coursework (tutorials, discussions, assignments, Studio) — AI required. Quizzes, midterm, final — AI banned. The inverted AI policy is the whole course in miniature: use it well, then verify. Bring your laptop both sessions — we build things live.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how the three tools work together. Markdown headings give the overall structure. XML-style tags name each section precisely. ALL CAPS flags the constraints that can't be violated. A fully structured prompt might look like: ## Task / Summarize this article in exactly 5 bullets. / ## Article / [paste the article] / ## Constraints / DO NOT include the author's name. DO NOT add information not in the article. PLAIN LANGUAGE ONLY. That's not more work — it's clearer work. The output from a structured prompt is more consistent, easier to verify, and easier to reuse. Try it this week in your Studio.</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AI-critique move for this week, and it's the central skill: after you provide content and get back output, compare the output to what you pasted. Go sentence by sentence if the content matters. Did each idea in the AI's output come from your material? Any specific claim, statistic, or detail in the output that wasn't in your source either came from the model's training data — which may or may not be accurate — or was fabricated. This is different from the hallucination hunt in Week 10, but it's the same underlying skill: the AI generates text that sounds like it came from your material but may have drifted. The verification step is not optional if the content matters. It's five minutes that can save you from citing something that never existed.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short but critical idea for this week: the billboard test. Before you paste anything into a free AI tool, ask yourself: 'Would I be fine with this on a billboard?' If not, don't paste it. On most free consumer AI tools, what you submit may be stored and — depending on your settings — may be used to improve the model. That's not alarming on its own — it's the same deal you make with many online services. But it means: your own notes about your own work are fine. A public article is fine. Your manager's confidential email is not. Your client's personal information is not. A medical record is not. This week: paste your own notes or a public document. Week 15 is where we go deep on ToS, data retention, enterprise controls, and what never to paste.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is due Sunday Sep 20. Start the Studio early — you need to choose a real document to paste, direct a transformation with emphasis, and write up the verification step. Quiz 3 is no-AI — it checks that you understand the concepts, not just that you can feed them to an assistant. Discussion: post your initial reply by Friday Sep 18 and reply to two classmates by Sunday. Assignment: work the four coached problems in your AI assistant and submit the scored report plus your chat link. If anything comes up before Sunday, reach out before the deadline — I'd much rather hear from you early.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Prompting II — Meta-Prompting and Structured Prompts. We'll have the AI help us build the prompt itself: 'Ask me clarifying questions one at a time, then give me the prompt.' And we'll go deep on the nine-part structured-prompt framework: Context, Role, Goal, Audience, Constraints, Voice/Format, Data/Logic, Examples, Evaluation. Week 4 takes this week's emphasis skills and builds a full architecture around them — a reusable template you can deploy for any recurring task. This week you learn to control the AI. Next week you learn to design the system.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this week's core question. You've given the AI a goal, maybe some content, maybe some constraints. Now: did it actually do what you asked? Most frustration with AI prompting comes from assuming the answer is yes — then not checking. The three skills this week are all about closing that gap: running a directed conversation so you and the AI stay aligned; providing your actual content so it works from your material instead of guessing; and using emphasis so your constraints land. By Friday you'll have a reliable system for giving the AI a job — and verifying it did the job.</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productive AI conversation isn't one message and done — it has five moves. Move 1: set the goal and give context (who you are, what you need, who the audience is). Move 2: ask for guidance — 'What do you need to know before you start?' The AI often asks better clarifying questions than you'd think to answer. Move 3: read the first response critically — is it on target? Move 4: steer — 'make it shorter,' 'more formal,' 'give me three options.' Move 5: close the loop — 'What did I not ask that I should have?' This closing move catches gaps you didn't know existed. That fifth move alone is worth this week's tutorial. Practice it in every conversation from now 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template as a card you can keep handy. The difference between a one-shot prompt and a five-move conversation is often the difference between a generic, mediocre result and something genuinely useful. The key shift: stop thinking of the AI as a vending machine you feed one perfect message. Think of it as a capable collaborator who needs direction. Moves 1 and 5 are the ones most people skip. Move 1 (context) gives the AI what it needs. Move 5 (close the loop) gives you what you didn't know you were missing. Practice these this week in your tutorial — I'll be looking for them in your submissions.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sneakiest failure mode this week: sycophancy. AI models have a trained tendency to agree with users — to validate what you say, endorse your ideas, and mirror your framing — even when you're wrong. This isn't lying. It's a pattern baked in by training: models learned that agreeable responses get rated higher by human evaluators, so they lean toward agreement. The result is an AI that tells you your essay is 'excellent' and your plan is 'solid' — even when it isn't. And when you push back? Often it reverses entirely, agreeing with your criticism just as readily. An AI that always agrees with you is an AI you can't trust. The fix: work for its disagreement.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moves to get honest answers instead of agreeable ones. The most powerful is the first: ask for disagreement explicitly before you ask for praise. 'What are the three weakest points in this plan?' asked before any positive framing tends to get more honest feedback than 'Is this a good plan?' followed by 'Are you sure?' The role assignment (technique 2) is especially useful for editing and critique tasks — give the AI a job that structurally requires criticism. The false-premise test (3) is quick: state something you know to be wrong and see whether the AI corrects you or validates. If it validates, factor that into how much you trust its other answers.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Skill 2: instead of asking the AI to guess what you want, give it what you're working with. Paste your reading, your notes, a draft, a list — and direct a transformation. Summarize this. Extract the action items. Find the weakest paragraph and suggest a revision. The quality difference between asking blind and providing content is usually dramatic. When you ask blind, the AI works from its training data and its best guess about what you want. When you paste your material, it works from the actual thing. One critical rule for this week: privacy. On most free AI tools, what you paste may be stored. This week: paste only your own notes or a public document — not someone else's private data, confidential work, or anything you'd regret sharing. We'll go deep on this in Week 15.</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context window is how much the model can 'see' at once in a conversation. For everyday conversation or a short document, this is a non-issue — most modern AI tools have large enough windows for normal student work. The issue arises with very long documents: 50+ pages, a full transcript, a massive dataset description. In those cases, the model may give less attention to material that appeared early in the conversation, or may effectively truncate what it's processing. Practical rules: paste freely for normal-length content. For very long documents, break into sections and work one at a time. And always verify — compare the AI's output against what you actually gave it. Anything in the output that wasn't in your source might have come from the model's training data, or might be fabricated.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Skill 3 is the most underused: emphasis. Without it, you're hoping the AI reads your prompt the way you meant it. With it, you're showing it. Three tools. First, Markdown headings and bold — ## Task, ## Content, **bold** — these send structural signals the model reads as organization. Second, XML-style tags: wrapping sections in tag-like labels tells the model what each part is. These are plain-text cues, not code, but models trained on markup are good at reading them. Third, ALL CAPS for must-dos: a blunt but effective way to flag something the model must not miss. Important: emphasis gives the AI clearer information — it doesn't make it 'try harder.' The model doesn't have motivation. It has signal quality.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3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PROMPTING I</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Conversation, Content &amp; Emphasis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THREE EMPHASIS TOOLS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STRUCTURE YOUR PROMPTS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Markdown — ## headings, **bold** — structural organization signals</a:t>
            </a:r>
          </a:p>
          <a:p>
            <a:pPr algn="l">
              <a:spcAft>
                <a:spcPts val="1000"/>
              </a:spcAft>
            </a:pPr>
            <a:r>
              <a:rPr sz="2200">
                <a:solidFill>
                  <a:srgbClr val="333333"/>
                </a:solidFill>
                <a:latin typeface="Arial"/>
              </a:rPr>
              <a:t>•  XML-style tags — &lt;task&gt;...&lt;/task&gt;, &lt;content&gt;...&lt;/content&gt; — named section labels</a:t>
            </a:r>
          </a:p>
          <a:p>
            <a:pPr algn="l">
              <a:spcAft>
                <a:spcPts val="1000"/>
              </a:spcAft>
            </a:pPr>
            <a:r>
              <a:rPr sz="2200">
                <a:solidFill>
                  <a:srgbClr val="333333"/>
                </a:solidFill>
                <a:latin typeface="Arial"/>
              </a:rPr>
              <a:t>•  ALL CAPS — DO NOT include preamble — hard constraint signals</a:t>
            </a:r>
          </a:p>
          <a:p>
            <a:pPr algn="l">
              <a:spcAft>
                <a:spcPts val="1000"/>
              </a:spcAft>
            </a:pPr>
            <a:r>
              <a:rPr sz="2200">
                <a:solidFill>
                  <a:srgbClr val="333333"/>
                </a:solidFill>
                <a:latin typeface="Arial"/>
              </a:rPr>
              <a:t>•  Combined example: ## Task / Summarize in 3 bullets / ## Article / [paste] / DO NOT add outside information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DID IT USE YOUR CONTENT?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BILLBOARD TEST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PRIVACY FIRST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WHAT'S DUE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3 — all three skills with your AI assistant (share link) — Sun Sep 20</a:t>
            </a:r>
          </a:p>
          <a:p>
            <a:pPr algn="l">
              <a:spcAft>
                <a:spcPts val="1000"/>
              </a:spcAft>
            </a:pPr>
            <a:r>
              <a:rPr sz="2200">
                <a:solidFill>
                  <a:srgbClr val="333333"/>
                </a:solidFill>
                <a:latin typeface="Arial"/>
              </a:rPr>
              <a:t>•  AI Build Studio 3 — paste real content, use emphasis, catch what it invented — 50 pts — Sun Sep 20</a:t>
            </a:r>
          </a:p>
          <a:p>
            <a:pPr algn="l">
              <a:spcAft>
                <a:spcPts val="1000"/>
              </a:spcAft>
            </a:pPr>
            <a:r>
              <a:rPr sz="2200">
                <a:solidFill>
                  <a:srgbClr val="333333"/>
                </a:solidFill>
                <a:latin typeface="Arial"/>
              </a:rPr>
              <a:t>•  Quiz 3 — NO AI — conversation, content, sycophancy, emphasis, privacy — Sun Sep 20</a:t>
            </a:r>
          </a:p>
          <a:p>
            <a:pPr algn="l">
              <a:spcAft>
                <a:spcPts val="1000"/>
              </a:spcAft>
            </a:pPr>
            <a:r>
              <a:rPr sz="2200">
                <a:solidFill>
                  <a:srgbClr val="333333"/>
                </a:solidFill>
                <a:latin typeface="Arial"/>
              </a:rPr>
              <a:t>•  Discussion 3 — 'Where's the Line?' content privacy + sycophancy error analysis — Sun Sep 20</a:t>
            </a:r>
          </a:p>
          <a:p>
            <a:pPr algn="l">
              <a:spcAft>
                <a:spcPts val="1000"/>
              </a:spcAft>
            </a:pPr>
            <a:r>
              <a:rPr sz="2200">
                <a:solidFill>
                  <a:srgbClr val="333333"/>
                </a:solidFill>
                <a:latin typeface="Arial"/>
              </a:rPr>
              <a:t>•  Assignment 3 — 'Direct the Machine' coached by your AI (adaptive) — 100 pts — Sun Sep 20</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COMING 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META-PROMPTING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DID IT DO WHAT YOU ASKED?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1 — DIRECTED CONVERSATION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FIVE MOVES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FIVE-MOVE PATTERN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CONVERSATION TEMPLATE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Goal + context — who are you, what do you need, who's the audience?</a:t>
            </a:r>
          </a:p>
          <a:p>
            <a:pPr algn="l">
              <a:spcAft>
                <a:spcPts val="1000"/>
              </a:spcAft>
            </a:pPr>
            <a:r>
              <a:rPr sz="2200">
                <a:solidFill>
                  <a:srgbClr val="333333"/>
                </a:solidFill>
                <a:latin typeface="Arial"/>
              </a:rPr>
              <a:t>•  2. Ask for guidance — 'What do you need to know first?'</a:t>
            </a:r>
          </a:p>
          <a:p>
            <a:pPr algn="l">
              <a:spcAft>
                <a:spcPts val="1000"/>
              </a:spcAft>
            </a:pPr>
            <a:r>
              <a:rPr sz="2200">
                <a:solidFill>
                  <a:srgbClr val="333333"/>
                </a:solidFill>
                <a:latin typeface="Arial"/>
              </a:rPr>
              <a:t>•  3. Read the first response critically — is it useful?</a:t>
            </a:r>
          </a:p>
          <a:p>
            <a:pPr algn="l">
              <a:spcAft>
                <a:spcPts val="1000"/>
              </a:spcAft>
            </a:pPr>
            <a:r>
              <a:rPr sz="2200">
                <a:solidFill>
                  <a:srgbClr val="333333"/>
                </a:solidFill>
                <a:latin typeface="Arial"/>
              </a:rPr>
              <a:t>•  4. Steer — shorter / more options / different format</a:t>
            </a:r>
          </a:p>
          <a:p>
            <a:pPr algn="l">
              <a:spcAft>
                <a:spcPts val="1000"/>
              </a:spcAft>
            </a:pPr>
            <a:r>
              <a:rPr sz="2200">
                <a:solidFill>
                  <a:srgbClr val="333333"/>
                </a:solidFill>
                <a:latin typeface="Arial"/>
              </a:rPr>
              <a:t>•  5. Close the loop — 'What did I not ask that I should have?'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AGREEMENT TRAP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SYCOPHANCY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COUNTERING SYCOPHANCY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TECHNIQUES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Ask for disagreement — 'What's the strongest objection to my plan?'</a:t>
            </a:r>
          </a:p>
          <a:p>
            <a:pPr algn="l">
              <a:spcAft>
                <a:spcPts val="1000"/>
              </a:spcAft>
            </a:pPr>
            <a:r>
              <a:rPr sz="2200">
                <a:solidFill>
                  <a:srgbClr val="333333"/>
                </a:solidFill>
                <a:latin typeface="Arial"/>
              </a:rPr>
              <a:t>•  Assign a critical role — 'You are a rigorous editor. What's wrong?'</a:t>
            </a:r>
          </a:p>
          <a:p>
            <a:pPr algn="l">
              <a:spcAft>
                <a:spcPts val="1000"/>
              </a:spcAft>
            </a:pPr>
            <a:r>
              <a:rPr sz="2200">
                <a:solidFill>
                  <a:srgbClr val="333333"/>
                </a:solidFill>
                <a:latin typeface="Arial"/>
              </a:rPr>
              <a:t>•  State a false premise and see if it corrects you</a:t>
            </a:r>
          </a:p>
          <a:p>
            <a:pPr algn="l">
              <a:spcAft>
                <a:spcPts val="1000"/>
              </a:spcAft>
            </a:pPr>
            <a:r>
              <a:rPr sz="2200">
                <a:solidFill>
                  <a:srgbClr val="333333"/>
                </a:solidFill>
                <a:latin typeface="Arial"/>
              </a:rPr>
              <a:t>•  Ask for confidence — 'Are you certain, or is this your best guess?'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2 — CONTENT PROVISION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PASTE YOUR MATERIAL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CONTEXT WINDOW IN PRACTICE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HOW MUCH CAN IT SEE?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3 — EMPHASIS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TELL IT WHAT MATTERS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