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Quick AI policy recap — because this week's skills are exactly what the course's backwards policy is built for: AI is REQUIRED on the tutorial, discussion, assignment, practice, and Studio, because using AI deliberately and skillfully is the point. AI is BANNED on Quiz 4, which checks that YOU know the nine components and their jobs. Grades are coursework-heavy: tutorials, Studios, assignments, and discussions together are 45% of your grade — so every week's hands-on work matters. This week builds the scaffold behind every great prompt: meta-prompting, where the AI helps write the prompt, and the nine structured components that make a prompt reliable and reusable. Bring your laptop — we build and test prompts live today.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this week's AI-critique moment. I'm going to project a bloated, contradictory prompt — clearly labeled as an example of what NOT to do — and ask you to diagnose it. The prompt has an absurdly over-specified Role, contradictory instructions about audience, an impossible requirement to confirm accuracy, and a micro-constraint about the word 'ensure' that adds no real value. Your job: identify which components are good but buried, which are contradictory, and what you'd cut. The exercise teaches the single most important thing about prompt engineering: clarity beats complexity. After you've diagnosed it, I'll show the lean version that produces better output in one-tenth the words. Then I'll ask: 'What would the AI say if you asked it to audit this prompt?' That question — 'what could break this?' — is the audit move you'll use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workflow for building a structured-prompt template that actually gets reused. Step one: pick a recurring task — something you do regularly where AI could help (drafting weekly updates, summarizing readings, generating practice quiz questions, writing emails of a particular kind). Step two: meta-prompt — ask the AI to interview you and draft a Markdown template. Step three: review the draft — annotate which of the nine components are present, which are missing, and which are redundant. Step four: test with real input — run the template with actual data from your recurring task. Step five: catch the weakness — something in the output will be consistently wrong or missing; fix it. Step six: lock it — save the refined template somewhere you'll actually find it. That last step is the one people skip. A template you can't find is not reusable.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component deserves special attention: Context. It's the most underused component in students' first prompts and the one whose absence most often explains generic output. Context answers: What world is the AI stepping into? What does it need to know about your situation to do this task well — your role, your organization, the prior work it's building on, the platform this will be published on, the history between you and the audience? Without Context, the AI invents a default situation — usually a generic one. Add a sentence of real context and the output immediately becomes more specific, more appropriate, and more usable. The data behind this: compare 'write me a project status update' versus 'I'm a junior project manager at a 10-person agency, and this update goes to a client who is technically non-expert but very detail-oriented; our project is a website redesign, currently two weeks behind schedule.' The second gets you something usable on the first try.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 start with the Start Here page. Lecture Tutorial 4 walks you through meta-prompting and all nine components with an AI tutor; submit the chat share link. Studio 4 is the hands-on build: use the nine-component framework and meta-prompting to build a real template for a recurring task in your life, then test and critique it. Due Sunday, 50 points. Quiz 4 covers the nine components, meta-prompting, and classic misconceptions — no AI, closed-note. Discussion 4 is a genuine debate: does a rigid prompt formula help or limit you? And you'll diagnose a bloated, contradictory prompt. Initial post due Friday. Assignment 4 coaches you through identifying components, meta-prompting, and building and testing a template — submit the AI-scored report plus your chat link. Everything due Sunday, Sep 27.</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Prompting III — examples, structure, and control. You've learned to structure a prompt with nine components. Now we go deep on one of those components: Examples. Zero-shot (no example), one-shot (one example), and few-shot (a handful of examples) aren't just styles — they change the output in predictable, powerful ways. You can use examples to teach the AI a specific voice, a specific format, or how to strip personal information from a text. We'll also cover requesting specific structure, setting a count, regenerating, and asking for sources — and why asking for sources doesn't guarantee real ones. Before then: do this week's work. Build the template. Test it. Catch what breaks. That hands-on test is what makes the framework stick.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 going to show you two AI responses to the same underlying request — one from a vague one-liner, one from a structured prompt — and ask you to guess which came from which. The quality gap will be visible before I explain why it exists. Here's the payoff: the stronger prompt didn't take ten times longer to write. It took about five minutes of answering the AI's own clarifying questions. That's meta-prompting — and by Friday it will be your standard move. Notice also: we're looking at two outputs and judging them. That's the habit the whole course builds. Start with the output, work backward to what the prompt must have been. The prompt IS the product; let's learn to build it like one.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Meta-prompting is the technique of using the AI to help write the prompt. The exact move: type 'I need a prompt for [task]. Ask me clarifying questions one at a time — when you have what you need, return a reusable Markdown prompt I can copy.' Then answer the AI's questions honestly. Why does this work? The AI knows what information makes a prompt better — it's been trained on an enormous range of tasks and knows exactly what context it needs. It will ask the questions a skilled human prompter would ask: Who is this for? What format? What must it never do? Those questions surface requirements you hadn't named yet. The Markdown convention is part of the move: it forces the output into a structured, saveable, readable template with visible parts.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exact meta-prompting sequence — watch it live. Step one: open an assistant (ChatGPT, Claude, Gemini, or Copilot) and state your task with the interview request: 'Ask me clarifying questions one at a time until you have what you need.' Step two: answer the AI's questions. Notice what it asks about — things like tone, audience, length, constraints — that you hadn't thought to specify. Step three: receive the draft template in Markdown. Step four — this is the verify beat — ask: 'What did you assume that I didn't state? What could break this prompt?' The AI will often surface real weaknesses. Step five: test the template with real input and see whether it delivers what you actually needed. Notice that the AI's draft is a starting point, not a finished product. Your judgment is still the gate.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are the nine structured-prompt components — the names behind what every excellent prompt does, whether or not the writer knew to name them. Context is the world the AI steps into. Role is the expertise or persona you're giving it. Goal is the primary task. Audience changes word choice and assumptions. Constraints are the must-nots. Voice and Format cover tone, structure, and the output's form. Data and Logic is the specific content you supply. Examples show the style or quality you want — you show rather than tell. And Evaluation is the built-in self-check: what should the AI verify before it returns the output? You won't use all nine every time. The framework is a checklist, not a mandatory nine-paragraph essay. The quiz will test whether you know each component's JOB, not just its name.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most important misconception to cure this week: assigning a Role does NOT make the AI factually accurate or expert. Writing 'you are a board-certified physician' changes how the output sounds — formal, clinical, systematic — but the AI is still generating plausible text, not retrieving verified medical facts from a database. The Role shapes STYLE and FRAMING. It does not unlock a special expertise mode. The practical consequence: if you give it a medical role and ask a medical question, verify the answer against real clinical sources before you trust it. Role is a powerful tool for tone and framing — it's not a credential. This is the week's headline misconception because it trips up even experienced users.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components that students mix up: Examples and Constraints. They do completely different jobs. Constraints say what the output must NOT do — 'no jargon,' 'stay under 150 words,' 'avoid bullet points,' 'don't make specific donation asks.' Examples SHOW the format, style, or quality level you want — you paste a sample that demonstrates what a good output looks like. Think of it this way: Constraints are a rulebook; Examples are a model answer. Both sharpen the output, but in opposite directions. A prompt with great Examples but no Constraints can still go off in the wrong direction — it knows what good looks like but doesn't know what to avoid. A prompt with good Constraints but no Examples can meet all the rules and still feel wrong in tone. You often want both.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most counterintuitive idea: a longer, more elaborately structured prompt is NOT always better. When you add too many components — especially if they contradict each other — the AI gets confused and produces muddled output. The rule: add a component only when it changes the output. If removing it leaves the output unchanged, it wasn't needed. Contradictory instructions are the worst form of over-engineering: 'be formal but also casual,' 'target experts and also beginners,' 'be thorough but also brief.' The AI tries to satisfy all instructions simultaneously and ends up satisfying none well. Build your template from the minimum viable set of components that reliably produces what you need. Then add components only when something in the output is consistently wrong.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move to try right now: look at the Lecture Tutorial prompt you'll use this week. Notice that the prompt IS a structured prompt — it has a Role (your tutor), a Context (Week 4 of AI 101), a Goal (teach meta-prompting and the nine components), Constraints (exactly one question per message; never hand you the answer), Voice and Format (supportive; plain language; short question messages), and an Evaluation (4 of 5 on the exit check). The tutor prompt is itself a worked example of the framework it teaches. That's intentional. We call it 'the medium is the message': the thing you're using to learn structured prompting is itself a structured prompt. While you work through the tutorial, you're also reading a demonstration of what the components look like in practice.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4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PROMPTING II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Meta-Prompting &amp; Structured Prompts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VERIFY BEAT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Audit this prompt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Contradictory instructions — which cancel each other out?</a:t>
            </a:r>
          </a:p>
          <a:p>
            <a:pPr algn="l">
              <a:spcAft>
                <a:spcPts val="1000"/>
              </a:spcAft>
            </a:pPr>
            <a:r>
              <a:rPr sz="2200">
                <a:solidFill>
                  <a:srgbClr val="333333"/>
                </a:solidFill>
                <a:latin typeface="Arial"/>
              </a:rPr>
              <a:t>•  Impossible requirements — what can't the AI actually deliver?</a:t>
            </a:r>
          </a:p>
          <a:p>
            <a:pPr algn="l">
              <a:spcAft>
                <a:spcPts val="1000"/>
              </a:spcAft>
            </a:pPr>
            <a:r>
              <a:rPr sz="2200">
                <a:solidFill>
                  <a:srgbClr val="333333"/>
                </a:solidFill>
                <a:latin typeface="Arial"/>
              </a:rPr>
              <a:t>•  Over-specified Role — does a 500-word expertise claim change the output?</a:t>
            </a:r>
          </a:p>
          <a:p>
            <a:pPr algn="l">
              <a:spcAft>
                <a:spcPts val="1000"/>
              </a:spcAft>
            </a:pPr>
            <a:r>
              <a:rPr sz="2200">
                <a:solidFill>
                  <a:srgbClr val="333333"/>
                </a:solidFill>
                <a:latin typeface="Arial"/>
              </a:rPr>
              <a:t>•  Missing Goal — does it know what the output must accomplish?</a:t>
            </a:r>
          </a:p>
          <a:p>
            <a:pPr algn="l">
              <a:spcAft>
                <a:spcPts val="1000"/>
              </a:spcAft>
            </a:pPr>
            <a:r>
              <a:rPr sz="2200">
                <a:solidFill>
                  <a:srgbClr val="333333"/>
                </a:solidFill>
                <a:latin typeface="Arial"/>
              </a:rPr>
              <a:t>•  Ask: 'What did you assume I didn't say? What could break this?'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WORKFLOW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BUILD A REUSABLE TEMPLATE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CONTEXT IS POWER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THE AI NEEDS TO KNOW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DUE THIS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4 — meta-prompting + nine components (share the chat link)</a:t>
            </a:r>
          </a:p>
          <a:p>
            <a:pPr algn="l">
              <a:spcAft>
                <a:spcPts val="1000"/>
              </a:spcAft>
            </a:pPr>
            <a:r>
              <a:rPr sz="2200">
                <a:solidFill>
                  <a:srgbClr val="333333"/>
                </a:solidFill>
                <a:latin typeface="Arial"/>
              </a:rPr>
              <a:t>•  Studio 4 — 'Build a Reusable Structured-Prompt Template' (50 pts)</a:t>
            </a:r>
          </a:p>
          <a:p>
            <a:pPr algn="l">
              <a:spcAft>
                <a:spcPts val="1000"/>
              </a:spcAft>
            </a:pPr>
            <a:r>
              <a:rPr sz="2200">
                <a:solidFill>
                  <a:srgbClr val="333333"/>
                </a:solidFill>
                <a:latin typeface="Arial"/>
              </a:rPr>
              <a:t>•  Quiz 4 — match components to what they control (NO AI)</a:t>
            </a:r>
          </a:p>
          <a:p>
            <a:pPr algn="l">
              <a:spcAft>
                <a:spcPts val="1000"/>
              </a:spcAft>
            </a:pPr>
            <a:r>
              <a:rPr sz="2200">
                <a:solidFill>
                  <a:srgbClr val="333333"/>
                </a:solidFill>
                <a:latin typeface="Arial"/>
              </a:rPr>
              <a:t>•  Discussion 4 — 'Formula or Cage? / Diagnose the Bloated Prompt'</a:t>
            </a:r>
          </a:p>
          <a:p>
            <a:pPr algn="l">
              <a:spcAft>
                <a:spcPts val="1000"/>
              </a:spcAft>
            </a:pPr>
            <a:r>
              <a:rPr sz="2200">
                <a:solidFill>
                  <a:srgbClr val="333333"/>
                </a:solidFill>
                <a:latin typeface="Arial"/>
              </a:rPr>
              <a:t>•  Assignment 4 — 'Engineer a Prompt'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EXAMPLES &amp; CONTROL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OPENING CHALLENGE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WHICH PROMPT WON?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META-PROMPTING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MOVE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ASK THE AI TO ASK YOU</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FRAMEWORK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Nine components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Context — what situation does the AI step into?</a:t>
            </a:r>
          </a:p>
          <a:p>
            <a:pPr algn="l">
              <a:spcAft>
                <a:spcPts val="1000"/>
              </a:spcAft>
            </a:pPr>
            <a:r>
              <a:rPr sz="2200">
                <a:solidFill>
                  <a:srgbClr val="333333"/>
                </a:solidFill>
                <a:latin typeface="Arial"/>
              </a:rPr>
              <a:t>•  Role — what expertise or persona should it bring?</a:t>
            </a:r>
          </a:p>
          <a:p>
            <a:pPr algn="l">
              <a:spcAft>
                <a:spcPts val="1000"/>
              </a:spcAft>
            </a:pPr>
            <a:r>
              <a:rPr sz="2200">
                <a:solidFill>
                  <a:srgbClr val="333333"/>
                </a:solidFill>
                <a:latin typeface="Arial"/>
              </a:rPr>
              <a:t>•  Goal — what must the output accomplish?</a:t>
            </a:r>
          </a:p>
          <a:p>
            <a:pPr algn="l">
              <a:spcAft>
                <a:spcPts val="1000"/>
              </a:spcAft>
            </a:pPr>
            <a:r>
              <a:rPr sz="2200">
                <a:solidFill>
                  <a:srgbClr val="333333"/>
                </a:solidFill>
                <a:latin typeface="Arial"/>
              </a:rPr>
              <a:t>•  Audience — who receives or uses the output?</a:t>
            </a:r>
          </a:p>
          <a:p>
            <a:pPr algn="l">
              <a:spcAft>
                <a:spcPts val="1000"/>
              </a:spcAft>
            </a:pPr>
            <a:r>
              <a:rPr sz="2200">
                <a:solidFill>
                  <a:srgbClr val="333333"/>
                </a:solidFill>
                <a:latin typeface="Arial"/>
              </a:rPr>
              <a:t>•  Constraints — what must the output NOT do?</a:t>
            </a:r>
          </a:p>
          <a:p>
            <a:pPr algn="l">
              <a:spcAft>
                <a:spcPts val="1000"/>
              </a:spcAft>
            </a:pPr>
            <a:r>
              <a:rPr sz="2200">
                <a:solidFill>
                  <a:srgbClr val="333333"/>
                </a:solidFill>
                <a:latin typeface="Arial"/>
              </a:rPr>
              <a:t>•  Voice/Format — what tone, structure, or form?</a:t>
            </a:r>
          </a:p>
          <a:p>
            <a:pPr algn="l">
              <a:spcAft>
                <a:spcPts val="1000"/>
              </a:spcAft>
            </a:pPr>
            <a:r>
              <a:rPr sz="2200">
                <a:solidFill>
                  <a:srgbClr val="333333"/>
                </a:solidFill>
                <a:latin typeface="Arial"/>
              </a:rPr>
              <a:t>•  Data/Logic — what facts or reasoning should it use?</a:t>
            </a:r>
          </a:p>
          <a:p>
            <a:pPr algn="l">
              <a:spcAft>
                <a:spcPts val="1000"/>
              </a:spcAft>
            </a:pPr>
            <a:r>
              <a:rPr sz="2200">
                <a:solidFill>
                  <a:srgbClr val="333333"/>
                </a:solidFill>
                <a:latin typeface="Arial"/>
              </a:rPr>
              <a:t>•  Examples — show the style or quality level</a:t>
            </a:r>
          </a:p>
          <a:p>
            <a:pPr algn="l">
              <a:spcAft>
                <a:spcPts val="1000"/>
              </a:spcAft>
            </a:pPr>
            <a:r>
              <a:rPr sz="2200">
                <a:solidFill>
                  <a:srgbClr val="333333"/>
                </a:solidFill>
                <a:latin typeface="Arial"/>
              </a:rPr>
              <a:t>•  Evaluation — what should it check before returning?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COMMON CONFUSION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ROLE ≠ ACCURACY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COMMON CONFUSION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EXAMPLES ≠ CONSTRAINTS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MORE ≠ BETTER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META MOVE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MEDIUM IS THE MESSAGE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