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5 — the third and final week of our deep prompting arc. Quick reminder of how the grade works: AI is REQUIRED on coursework (tutorials, discussions, assignments, practice, and the weekly AI Build Studio) because using AI well is the point. AI is BANNED on quizzes, the midterm, and the final, which confirm that YOU understand the material. This week we complete Objective 2 — effective prompting — by adding the most powerful pattern you haven't learned yet: giving the AI examples. We'll cover zero, one, and few-shot prompting; using examples to teach voice, format, and how to strip sensitive data; and a toolkit of control moves: specifying structure, setting constraints, naming a count, regenerating, asking for expansion, requesting sources, and asking for guidance. These are the moves that turn decent AI output into exactly what you need.</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Asking the AI to provide sources is a legitimate and useful move — with one critical caveat: you must verify every link before you trust or share it. AI assistants can produce citations that look completely real — plausible authors, correct-sounding journal names, believable years and volume numbers — that do not actually exist. This isn't a bug you can route around by asking more carefully; it's a fundamental behavior of text-generation systems. The right workflow: ask for sources, get the list, then open each link in a separate tab. If a link 404s, or the article title doesn't appear at the journal's site, or the author doesn't have that paper in their record, the citation is fabricated. Cross-check with a second search or a second assistant. Week 10 goes deep on this — for now, build the habit: request sources, then verify every single one.</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One underused technique: asking the AI for guidance about your own prompting or problem. 'What information would help you give me a better answer here?' or 'What are the key considerations I should think about before deciding X?' This is treating the AI as an advisor or thinking partner, not just an output machine. It can surface angles you hadn't considered, flag gaps in your request, or help you see the structure of a problem more clearly. The critical skill: evaluate that guidance as you would any AI output — don't assume it's comprehensive or unbiased. Ask for guidance, then bring your own judgment. This is especially valuable when you're new to a topic and don't know what you don't know. Asking 'what am I not thinking about?' is often more valuable than asking 'what is the answer?'</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today's audit-the-AI moment, and it's a live exercise. I'm going to give the AI three examples of my writing style and ask it to produce two more paragraphs in that voice. Your job: watch for drift or over-generalization. After the output, we'll ask: did the AI borrow a stylistic pattern that should have been a one-off? Did it 'lock in' a word or phrase from the examples and repeat it unnaturally? Did it faithfully produce something in the spirit of the examples, or did it mechanically mimic surface features? This is the key skill with few-shot prompting — not just 'did it match the examples' but 'did it generalize correctly from the examples.' The fix when it drifts: add another example that shows the range, or add a constraint that explicitly excludes the over-used element.</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everything due this week — as always, the Start Here page (J) lays it out in order with due dates. Lecture Tutorial 5 walks you through the few-shot vocabulary and control techniques with an AI tutor; submit the share link. Studio 5, 'Few-Shot Your Format/Voice,' is the hands-on build: give the AI two or three examples to teach a specific format or voice, control the output with count and constraints, and catch where it drifts or over-generalizes from your examples. Quiz 5 covers zero/one/few-shot definitions, control moves, requesting sources, and the 'few-shot means a FEW, not exactly one' distinction — no AI. Discussion 5 digs into the authenticity question about using AI to mimic your own voice. Assignment 5 has you label shot types, build a few-shot prompt, and apply control techniques. Everything except the initial discussion post is due Sunday — start the Studio early.</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Next week we take a step beyond single-turn prompting into something more ambitious: simulations. Week 6 teaches you to design and run a simulation prompt — a difficult-customer conversation, a project pre-mortem, a decision role-play, an adaptive tutor — where the AI plays a role and you interact with it over multiple turns to practice or explore. We'll also cover the 'write once, reuse forever' idea: building a reusable prompt library so your best prompts become tools you return to rather than one-off experiments. One important caution we'll address directly: when you run a historical-figure simulation or quote a simulated persona, that output is generated — never present it as a real quote or a real prediction. Before then: do this week's work, give the AI examples, catch where it drifts, and verify every source it gives you. See you Tuesday.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the puzzle for today: you've built a structured prompt with a role, a goal, constraints, and a format — and the AI's output is still not quite right. The voice is off, the format drifts, or it keeps doing something you didn't want. What's missing? Often the answer is a concrete EXAMPLE. We're good at telling people what we want in the abstract, but showing them a real sample is almost always more precise. Today we learn to think like a teacher giving the AI model answers: here's what the thing should look like — now do that. The technique has a name: few-shot prompting. And we'll see why it works, when to use it, and what to watch for when the AI over-generalizes from your examples.</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core idea: when you give an AI one or more examples of the output you want — before you ask for the actual output — you're demonstrating the pattern instead of just describing it. This is sometimes called 'in-context learning,' because the model adapts to your examples within the conversation window, without any retraining. It's powerful because examples pin down things that are hard to describe: a specific tone, a sentence rhythm, an exact table format, the level of technicality, or the presence or absence of hedging language. The vocabulary you need: zero-shot (no examples), one-shot (exactly one), few-shot (a small number, typically two to five). Few-shot is NOT 'exactly one' — that's a common mix-up we'll address directly on the quiz.</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Let's fix the vocabulary before we use it. Zero-shot: you give a task and the AI does its best with no demonstration — 'summarize this article in three sentences.' One-shot: you give one example before the task — 'here's a summary I wrote; write one like this for the next article.' Few-shot: you give two to five examples, and the AI infers the pattern from all of them — this is most powerful for teaching a voice or format that's hard to describe. The classic quiz confusion: 'few-shot' means a FEW, not exactly one. One example is one-shot. Few-shot requires more than one. Why does this matter? Because the more examples you provide (up to a point), the more precisely the AI locks onto your intended pattern — and the more likely it is to generalize correctly rather than overfitting to a single sample.</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Live demo — watch how few-shot works for voice. Here's the scenario: a student blogger has three past posts in her own style — casual, first-person, ends with a question. She wants the AI to write two more posts in that voice. If she just says 'write two blog posts in my voice,' the AI guesses. But if she pastes all three examples and says 'continue this pattern,' the model captures the rhythm, the sentence length, the question-at-the-end habit, even her vocabulary choices. Watch me do this live. Then watch what happens when I give it only ONE example — the pattern is thinner and the AI is more likely to drift. And here's the verification moment: after the AI produces posts in your 'voice,' read them carefully — sometimes it OVER-generalizes and turns a stylistic quirk into a formula. That's the drift to catch.</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Few-shot is also the fastest way to get a precise output structure. Say you want a product comparison table with very specific columns and row ordering — you could write a long description of the table, or you could paste one filled-in example row and say 'fill in the remaining products the same way.' The AI infers the structure from the sample. Same principle for email formats, meeting-note templates, code comment styles, or any repeated output you need to look identical every time. Live demo: I'll paste a sample row of a table and ask the AI to fill in five more products. Notice what it gets right (structure, column order) and what it might drift on (level of detail, terminology). That drift is always the thing to catch — watch for it.</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One important caution when using your own content as examples: be careful with personally identifiable information, or PII. If you want to use a real email, a real customer record, or a real student document as your few-shot example, you need to remove or replace the sensitive details FIRST — before you paste. The technique is simple: replace names with [NAME], dates with [DATE], account numbers with [ACCOUNT], and so on. Then paste the scrubbed example and ask for the transformation. The AI performs the task on the redacted version; you restore real values afterward if needed. This is a habit, not a one-time decision — every time you use real documents as examples, ask: 'Would I be fine if this content left my device?' If not, scrub it first.</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a toolkit of control moves — each one does something specific, and combining them is how you dial the AI's output in precisely. Specify a count: 'exactly five' beats 'a few' every time. Request structure: describe the table or list format explicitly. Set a constraint: negative or positive limits ('no bullet longer than 10 words'; 'include one real-world example per point'). Ask for expansion: zoom into one part of a previous output and deepen it — this is different from regenerating. Regenerate: get a new version, but understand this does NOT fix underlying accuracy — a regenerated set of made-up citations is still made-up. Request sources: useful for pointing you toward search terms or rough areas, but never trust a citation without verifying the link and the claim independently.</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one comes up constantly, and it's on your quiz. Regenerating — clicking 'try again' or typing 'give me a new version' — produces a different output, but it doesn't fix the underlying cause of a problem. If the AI invented five citations, regenerating will likely produce five DIFFERENT invented citations. The model didn't go check; it generated again from the same patterns. Similarly, if the structure is wrong, regenerating might give you a different structure — or the same wrong one. Regenerating is useful when you want stylistic variety or when the first attempt was simply a bad random draw. It is NOT a verification tool. The fix for bad facts is to verify them yourself, cross-check with a second source, or explicitly tell the AI what was wrong and ask it to correct that specific error — not to re-roll the dice.</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5 OF 16 · AI 101</a:t>
            </a:r>
          </a:p>
        </p:txBody>
      </p:sp>
      <p:sp>
        <p:nvSpPr>
          <p:cNvPr id="3" name="TextBox 2"/>
          <p:cNvSpPr txBox="1"/>
          <p:nvPr/>
        </p:nvSpPr>
        <p:spPr>
          <a:xfrm>
            <a:off x="731520" y="2377440"/>
            <a:ext cx="10728655" cy="2011680"/>
          </a:xfrm>
          <a:prstGeom prst="rect">
            <a:avLst/>
          </a:prstGeom>
          <a:noFill/>
        </p:spPr>
        <p:txBody>
          <a:bodyPr wrap="square" anchor="ctr" lIns="0" rIns="0" tIns="0" bIns="0">
            <a:spAutoFit/>
          </a:bodyPr>
          <a:lstStyle/>
          <a:p>
            <a:pPr algn="ctr"/>
            <a:r>
              <a:rPr sz="6400" b="1">
                <a:solidFill>
                  <a:srgbClr val="FFFFFF"/>
                </a:solidFill>
                <a:latin typeface="Arial"/>
              </a:rPr>
              <a:t>PROMPTING III</a:t>
            </a:r>
          </a:p>
        </p:txBody>
      </p:sp>
      <p:sp>
        <p:nvSpPr>
          <p:cNvPr id="4" name="TextBox 3"/>
          <p:cNvSpPr txBox="1"/>
          <p:nvPr/>
        </p:nvSpPr>
        <p:spPr>
          <a:xfrm>
            <a:off x="731520" y="4480560"/>
            <a:ext cx="10728655" cy="822960"/>
          </a:xfrm>
          <a:prstGeom prst="rect">
            <a:avLst/>
          </a:prstGeom>
          <a:noFill/>
        </p:spPr>
        <p:txBody>
          <a:bodyPr wrap="square" anchor="ctr" lIns="0" rIns="0" tIns="0" bIns="0">
            <a:spAutoFit/>
          </a:bodyPr>
          <a:lstStyle/>
          <a:p>
            <a:pPr algn="ctr"/>
            <a:r>
              <a:rPr sz="2600">
                <a:solidFill>
                  <a:srgbClr val="9FB0E0"/>
                </a:solidFill>
                <a:latin typeface="Arial"/>
              </a:rPr>
              <a:t>Examples, Structure &amp; Control</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REQUESTING SOURCES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ASK — THEN VERIFY</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ASKING FOR GUIDANCE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THE AI AS ADVISOR</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VERIFY-THE-AI MOMENT</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WHEN EXAMPLES DRIFT</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DUE THIS WEEK</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This week's work</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Lecture Tutorial 5 — few-shot and control techniques with an AI tutor</a:t>
            </a:r>
          </a:p>
          <a:p>
            <a:pPr algn="l">
              <a:spcAft>
                <a:spcPts val="1000"/>
              </a:spcAft>
            </a:pPr>
            <a:r>
              <a:rPr sz="2200">
                <a:solidFill>
                  <a:srgbClr val="333333"/>
                </a:solidFill>
                <a:latin typeface="Arial"/>
              </a:rPr>
              <a:t>•  Studio 5 — 'Few-Shot Your Format/Voice' (build examples, catch drift)</a:t>
            </a:r>
          </a:p>
          <a:p>
            <a:pPr algn="l">
              <a:spcAft>
                <a:spcPts val="1000"/>
              </a:spcAft>
            </a:pPr>
            <a:r>
              <a:rPr sz="2200">
                <a:solidFill>
                  <a:srgbClr val="333333"/>
                </a:solidFill>
                <a:latin typeface="Arial"/>
              </a:rPr>
              <a:t>•  Quiz 5 — zero/one/few-shot, control moves, sources (NO AI)</a:t>
            </a:r>
          </a:p>
          <a:p>
            <a:pPr algn="l">
              <a:spcAft>
                <a:spcPts val="1000"/>
              </a:spcAft>
            </a:pPr>
            <a:r>
              <a:rPr sz="2200">
                <a:solidFill>
                  <a:srgbClr val="333333"/>
                </a:solidFill>
                <a:latin typeface="Arial"/>
              </a:rPr>
              <a:t>•  Discussion 5 — 'Is using AI to mimic your writing voice authentic?'</a:t>
            </a:r>
          </a:p>
          <a:p>
            <a:pPr algn="l">
              <a:spcAft>
                <a:spcPts val="1000"/>
              </a:spcAft>
            </a:pPr>
            <a:r>
              <a:rPr sz="2200">
                <a:solidFill>
                  <a:srgbClr val="333333"/>
                </a:solidFill>
                <a:latin typeface="Arial"/>
              </a:rPr>
              <a:t>•  Assignment 5 — label shots, build a few-shot prompt, apply control</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NEXT WEEK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SIMULATE IT</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14</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OPENING QUESTION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CAN YOU SHOW IT?</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SKILL 6 · FOUNDATION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SHOW, DON'T JUST TELL</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THE SHOT VOCABULARY</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Zero, One, Few</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Zero-shot — instruction only, no examples (most prompts you've written so far)</a:t>
            </a:r>
          </a:p>
          <a:p>
            <a:pPr algn="l">
              <a:spcAft>
                <a:spcPts val="1000"/>
              </a:spcAft>
            </a:pPr>
            <a:r>
              <a:rPr sz="2200">
                <a:solidFill>
                  <a:srgbClr val="333333"/>
                </a:solidFill>
                <a:latin typeface="Arial"/>
              </a:rPr>
              <a:t>•  One-shot — exactly one example to set the pattern</a:t>
            </a:r>
          </a:p>
          <a:p>
            <a:pPr algn="l">
              <a:spcAft>
                <a:spcPts val="1000"/>
              </a:spcAft>
            </a:pPr>
            <a:r>
              <a:rPr sz="2200">
                <a:solidFill>
                  <a:srgbClr val="333333"/>
                </a:solidFill>
                <a:latin typeface="Arial"/>
              </a:rPr>
              <a:t>•  Few-shot — two to five examples; teaches voice, format, or behavior</a:t>
            </a:r>
          </a:p>
          <a:p>
            <a:pPr algn="l">
              <a:spcAft>
                <a:spcPts val="1000"/>
              </a:spcAft>
            </a:pPr>
            <a:r>
              <a:rPr sz="2200">
                <a:solidFill>
                  <a:srgbClr val="333333"/>
                </a:solidFill>
                <a:latin typeface="Arial"/>
              </a:rPr>
              <a:t>•  Key distinction: 'few' means several, NOT exactly one</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LIVE DEMO · VOICE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TEACHING A VOICE</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LIVE DEMO · FORMAT</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TEACHING A FORMAT</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SKILL 6 · PRIVACY</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EXAMPLES &amp; PII</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CONTROL TOOLKIT</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Six moves that work</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Specify a count — 'give me exactly five' (not 'some' or 'a few')</a:t>
            </a:r>
          </a:p>
          <a:p>
            <a:pPr algn="l">
              <a:spcAft>
                <a:spcPts val="1000"/>
              </a:spcAft>
            </a:pPr>
            <a:r>
              <a:rPr sz="2200">
                <a:solidFill>
                  <a:srgbClr val="333333"/>
                </a:solidFill>
                <a:latin typeface="Arial"/>
              </a:rPr>
              <a:t>•  Request structure — 'return a Markdown table with columns X, Y, Z'</a:t>
            </a:r>
          </a:p>
          <a:p>
            <a:pPr algn="l">
              <a:spcAft>
                <a:spcPts val="1000"/>
              </a:spcAft>
            </a:pPr>
            <a:r>
              <a:rPr sz="2200">
                <a:solidFill>
                  <a:srgbClr val="333333"/>
                </a:solidFill>
                <a:latin typeface="Arial"/>
              </a:rPr>
              <a:t>•  Set a constraint — 'no jargon; each item under 15 words'</a:t>
            </a:r>
          </a:p>
          <a:p>
            <a:pPr algn="l">
              <a:spcAft>
                <a:spcPts val="1000"/>
              </a:spcAft>
            </a:pPr>
            <a:r>
              <a:rPr sz="2200">
                <a:solidFill>
                  <a:srgbClr val="333333"/>
                </a:solidFill>
                <a:latin typeface="Arial"/>
              </a:rPr>
              <a:t>•  Ask for expansion — 'take bullet 3 and write a full paragraph'</a:t>
            </a:r>
          </a:p>
          <a:p>
            <a:pPr algn="l">
              <a:spcAft>
                <a:spcPts val="1000"/>
              </a:spcAft>
            </a:pPr>
            <a:r>
              <a:rPr sz="2200">
                <a:solidFill>
                  <a:srgbClr val="333333"/>
                </a:solidFill>
                <a:latin typeface="Arial"/>
              </a:rPr>
              <a:t>•  Regenerate — get a different version (does NOT fix the facts)</a:t>
            </a:r>
          </a:p>
          <a:p>
            <a:pPr algn="l">
              <a:spcAft>
                <a:spcPts val="1000"/>
              </a:spcAft>
            </a:pPr>
            <a:r>
              <a:rPr sz="2200">
                <a:solidFill>
                  <a:srgbClr val="333333"/>
                </a:solidFill>
                <a:latin typeface="Arial"/>
              </a:rPr>
              <a:t>•  Request sources — ask for evidence (and always verify the links)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COMMON CONFUSION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REGENERATE ≠ FIX</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