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Week 7. Before we begin: hold up your phone, open a voice recorder, and say the words 'Week Seven — Multimodal AI.' Play back the transcript. Is it right? That tiny exercise is the whole week in miniature. Most of the room has been using AI as a text box — type a question, read the answer. Today we blow that open. Modern AI can hear your voice, read a handwritten note, analyze a PDF, and generate an image from a description. This week introduces two new skills: Skill 8 (voice prompting) and Skill 9 (record-transcribe-analyze). Grading reminder: AI is required on the tutorial, discussion, assignment, practice, and Studio this week. AI is not allowed on the quiz, midterm, or final. Midterm is next week — Objectives 1 through 3, Weeks 1 through 7. This week's material is on it.</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Here's the full modality map. Print this in your notes or take a picture — it's what the matching question on the quiz tests. The key insight: these are often separate tools or modes. A transcription tool doesn't analyze; a chatbot doesn't always transcribe; an image generator doesn't analyze images. The skill is knowing which step of a workflow calls for which tool. Notice the last column: every single task has a verify step implied. Voice input — check the transcript. Transcription — check the text. Document analysis — check the numbers. Image analysis — check the details. Image generation — check the output against the brief. Multimodal AI is powerful because it expands the input types. It's only reliable when you verify the output types.</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Before we talk about this week's build, here's the practical toolkit for Studio 7. For recording: iPhone and iPad users open Voice Memos — it's built in. Android users open the Recorder or Voice Recorder app that came with the device; Google Pixel's Recorder app also transcribes automatically. Mac users open QuickTime Player and go to File, then New Audio Recording. Windows users search for Sound Recorder or Voice Recorder in the Start menu. For transcription: Android Recorder transcribes on many devices natively. Whisper — OpenAI's open-source transcription model — is available through free web wrappers; search 'Whisper transcription free' and evaluate the privacy policy before uploading personal audio. If you have a paid ChatGPT or Claude account you can upload the audio file directly. For very short recordings, you can simply dictate the memo again while simultaneously typing into a notes app — a manual transcription that deliberately introduces a few errors, which is actually great for the Studio. Pick whatever works on your device; the tool doesn't matter, the workflow does.</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technology workflow for this week — the verify-the-AI moment. Here's the scenario. A student uploads their 12-page research paper to an AI assistant, asks 'Are there any unsupported claims?', and posts the AI's list of concerns directly to their professor as their own review. What are the failure modes? First: the AI may miss unsupported claims it doesn't have context for. Second: it may flag claims that are actually fine. Third: it may add concerns that weren't relevant to the specific paper's argument. The student's job is to use the AI's output as a starting point for their own re-read — not as a final answer. This is the same discipline we've applied to text prompts, to citations, to simulations. Now it applies to every modality. The workflow: the AI does the first pass, you verify the output, you submit your own judgment. Not the AI's draft.</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Here's everything due Sunday Oct 18 at 11:59 pm. Lecture Tutorial 7 — work through voice prompting, the transcription workflow, and modality matching with one approved chatbot, then submit the share link. This is worth 5 percent of your grade, completion-based. AI Build Studio 7 — the main event this week. Record a 60-to-90-second voice memo, transcribe it with a free tool, have an AI summarize it and list action items, then catch every error the AI introduced. This is 50 points and the best preparation for the midterm's Objective 3 questions. Quiz 7 — 10 items, no AI allowed, covers all of today's material including the matching question on tool-to-modality. Discussion 7 — the AI image generation debate: tool or threat to artists? Bring a real, evidence-backed position. Assignment 7 — modality matching, workflow design, and catch the meeting-summary fabrication.</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Next week is Week 8 — the midterm. It covers Objectives 1 through 3, which is everything from Weeks 1 through 7. Here's what that means by week: Week 1 — mindset and terminology. Week 2 — how AI works, tokens, context window, hallucination. Week 3 — conversation, content, emphasis. Week 4 — meta-prompting and structured prompts. Week 5 — few-shot examples and control techniques. Week 6 — simulations and reusable prompts. Week 7 — multimodal AI, voice prompting, the workflow, tool-to-modality matching. The study guide, exam-prep tutorial, and practice exam are all in the Week 8 module. Start them this weekend. The modality map from today's Slide 10 is worth memorizing — it directly covers several exam items. The midterm is closed to AI. Your quiz score this week is a reliable pre-test: if you can get 8 out of 10 without AI, you're in good shape. See you Thursday.</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week's big question: when AI can hear, see, read, and draw — what can I actually trust it to do, and what do I still have to check? The honest answer is: all of it needs checking, but for different reasons at different steps. Voice input introduces transcription errors. Transcription introduces mis-heard words. AI analysis introduces fabrications. Image analysis introduces pattern-recognition mistakes. None of these mean the tools are useless — they mean you verify. That verification habit is what this whole course is building, week by week, in every new modality. By Sunday you'll have done the full workflow yourself, caught the errors, and fixed them. That's the skill. Let's build the map first.</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Skill 8: voice prompting. The core idea is simple — instead of typing a prompt, you speak it. But there's a crucial two-step process most people don't notice. Step one: your speech is converted to text through a transcription process. Step two: the AI processes that text exactly as it would a typed prompt. What this means: errors in step one flow into step two. If the AI mis-hears 'marketing' as 'marketing's,' the response drifts. If it misses a key word, you get an answer to a slightly different question. The fix is straightforward: check the transcribed text the assistant displays before you trust the response. Speak clearly and in full sentences — not fragments. Voice input is genuinely useful when your hands are busy, when you think better out loud, or when typing is a barrier. But the two-step awareness is what makes you use it well instead of just getting frustrated when it's off.</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Here's the two-step slide students should take a picture of. Voice mode feels magical because it's seamless — you speak, you hear back. But there are two distinct conversions happening, and errors can enter at the first one. The most common failure mode: a technical term, a name, or a number gets mis-heard, and the AI's response addresses the wrong version of your question. The fix is always the same: look at what the AI actually received as text (most assistants display this), find the error, and speak again more clearly — or just type the correction. Voice mode isn't fragile; you just need to know where to look when it's off. Demo: speak a prompt with a tricky proper noun or a number in it, look at the transcript, and show the class the error.</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Skill 9 is the workflow that makes AI genuinely useful for meetings, interviews, lectures, and voice memos — and it has three distinct steps. Step one: Record. Capture the audio using your phone or laptop. Step two: Transcribe. Convert the audio file to text using a free transcription tool. This is where the first errors appear — mis-heard words, dropped sentences, merged speakers. Step three: Analyze. Paste the transcript into an AI assistant and ask for a summary, key points, or action items. This is where the second errors appear — the AI may fill in gaps, smooth over contradictions, or invent plausible-sounding details that weren't in the transcript. Critical fact: the AI cannot hear the original audio. It only reads the transcript. So if the transcript is wrong, the summary will be wrong, and it will sound confident either way.</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Two error-entry points — and both have to be checked. The transcription step introduces errors because speech recognition isn't perfect. Background noise, accents, technical jargon, and overlapping speakers all degrade accuracy. The AI analysis step introduces a different kind of error — fabrication. The model reads the transcript and generates a plausible-sounding summary. But 'plausible-sounding' and 'accurate' are not the same thing. The model may add a detail that wasn't there because it makes the summary more coherent. It may describe a floated idea as 'an agreed decision' because that's the kind of language summaries use. Your job is to compare the summary against the transcript, line by line, and flag everything the AI introduced that wasn't actually said. This is exactly the verification habit the course is building, now applied to a new modality.</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Four misconceptions to name out loud before we go further. First: chatbots are text-only. False — ChatGPT, Claude, and Gemini all support image uploads and voice/audio input in various modes. Text-only is the old mental model. Second: transcription is always accurate. False — accuracy depends on audio quality, accent, background noise, and technical vocabulary. Never assume. Third: an AI reading an image truly sees like a human. False — it performs pattern recognition on pixel data, not human-style vision with depth, context, and emotion. Fourth: if the summary sounds right, the AI captured the meeting accurately. False — a polished, fluent summary can still omit critical decisions, merge two distinct points, or invent a conclusion. Fluency is not accuracy. These four are the core traps in the quiz. If you can say why each is wrong, you're ready.</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Now to the image-analysis family. Three tasks, same direction: image or document goes in, text comes out. Image-to-text — you upload a photo of a printed document, a receipt, a sign, or a label and ask the AI to extract the text. Works well for clear, legible printed text. Handwriting-to-text — a harder version. Upload a photo of handwritten notes, a whiteboard, or a form. Accuracy drops with cursive, cramped writing, or poor photo quality. Document and PDF analysis — upload a full document and ask questions: 'What are the key arguments?' 'Summarize the budget table.' 'List every deadline.' All three are useful. All three can be confidently wrong, especially on precise details: dates, dollar amounts, names, addresses. The rule: spot-check any number or date the AI extracted, against the original source, before you use it.</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Image creation is the opposite direction. Text goes in; a generated image comes out. The major tools: DALL-E from OpenAI, accessible through ChatGPT at chatgpt.com. Midjourney at midjourney.com. Adobe Firefly at firefly.adobe.com. Google's Imagen, integrated into Gemini at gemini.google.com. These tools generate new images from learned patterns — they do not look up or retrieve existing images. What they can do: generate concept art, illustrations, design variations, visual brainstorms, quickly and cheaply. What they can't do: guarantee a specific person's accurate likeness, guarantee there are no copyright-adjacent patterns in the output, or produce professional-quality graphics without human review. And critically: they are text-to-image. They are not designed to analyze or describe images you upload. Different direction, different tool — and this is one of the most commonly confused distinctions in the quiz.</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55448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WEEK 7 OF 16 - AI 101</a:t>
            </a:r>
          </a:p>
        </p:txBody>
      </p:sp>
      <p:sp>
        <p:nvSpPr>
          <p:cNvPr id="3" name="TextBox 2"/>
          <p:cNvSpPr txBox="1"/>
          <p:nvPr/>
        </p:nvSpPr>
        <p:spPr>
          <a:xfrm>
            <a:off x="731520" y="2377440"/>
            <a:ext cx="10728655" cy="2011680"/>
          </a:xfrm>
          <a:prstGeom prst="rect">
            <a:avLst/>
          </a:prstGeom>
          <a:noFill/>
        </p:spPr>
        <p:txBody>
          <a:bodyPr wrap="square" anchor="ctr" lIns="0" rIns="0" tIns="0" bIns="0">
            <a:spAutoFit/>
          </a:bodyPr>
          <a:lstStyle/>
          <a:p>
            <a:pPr algn="ctr"/>
            <a:r>
              <a:rPr sz="6400" b="1">
                <a:solidFill>
                  <a:srgbClr val="FFFFFF"/>
                </a:solidFill>
                <a:latin typeface="Arial"/>
              </a:rPr>
              <a:t>MULTIMODAL AI</a:t>
            </a:r>
          </a:p>
        </p:txBody>
      </p:sp>
      <p:sp>
        <p:nvSpPr>
          <p:cNvPr id="4" name="TextBox 3"/>
          <p:cNvSpPr txBox="1"/>
          <p:nvPr/>
        </p:nvSpPr>
        <p:spPr>
          <a:xfrm>
            <a:off x="731520" y="4480560"/>
            <a:ext cx="10728655" cy="822960"/>
          </a:xfrm>
          <a:prstGeom prst="rect">
            <a:avLst/>
          </a:prstGeom>
          <a:noFill/>
        </p:spPr>
        <p:txBody>
          <a:bodyPr wrap="square" anchor="ctr" lIns="0" rIns="0" tIns="0" bIns="0">
            <a:spAutoFit/>
          </a:bodyPr>
          <a:lstStyle/>
          <a:p>
            <a:pPr algn="ctr"/>
            <a:r>
              <a:rPr sz="2600">
                <a:solidFill>
                  <a:srgbClr val="9FB0E0"/>
                </a:solidFill>
                <a:latin typeface="Arial"/>
              </a:rPr>
              <a:t>Voice, Audio, Images &amp; Documents</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THE MODALITY MAP</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SEVEN TASKS, RIGHT TOOL</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Speak a prompt → voice input in chatbot (ChatGPT, Claude, Gemini)</a:t>
            </a:r>
          </a:p>
          <a:p>
            <a:pPr algn="l">
              <a:spcAft>
                <a:spcPts val="1000"/>
              </a:spcAft>
            </a:pPr>
            <a:r>
              <a:rPr sz="2200">
                <a:solidFill>
                  <a:srgbClr val="333333"/>
                </a:solidFill>
                <a:latin typeface="Arial"/>
              </a:rPr>
              <a:t>•  Recording → text → audio transcription tool (Whisper, phone app)</a:t>
            </a:r>
          </a:p>
          <a:p>
            <a:pPr algn="l">
              <a:spcAft>
                <a:spcPts val="1000"/>
              </a:spcAft>
            </a:pPr>
            <a:r>
              <a:rPr sz="2200">
                <a:solidFill>
                  <a:srgbClr val="333333"/>
                </a:solidFill>
                <a:latin typeface="Arial"/>
              </a:rPr>
              <a:t>•  Meeting summary → transcribe first, then analyze in chatbot</a:t>
            </a:r>
          </a:p>
          <a:p>
            <a:pPr algn="l">
              <a:spcAft>
                <a:spcPts val="1000"/>
              </a:spcAft>
            </a:pPr>
            <a:r>
              <a:rPr sz="2200">
                <a:solidFill>
                  <a:srgbClr val="333333"/>
                </a:solidFill>
                <a:latin typeface="Arial"/>
              </a:rPr>
              <a:t>•  Photo of text → multimodal chatbot with image upload</a:t>
            </a:r>
          </a:p>
          <a:p>
            <a:pPr algn="l">
              <a:spcAft>
                <a:spcPts val="1000"/>
              </a:spcAft>
            </a:pPr>
            <a:r>
              <a:rPr sz="2200">
                <a:solidFill>
                  <a:srgbClr val="333333"/>
                </a:solidFill>
                <a:latin typeface="Arial"/>
              </a:rPr>
              <a:t>•  Generate image from description → text-to-image tool (DALL·E, Midjourney, Firefly)</a:t>
            </a:r>
          </a:p>
          <a:p>
            <a:pPr algn="l">
              <a:spcAft>
                <a:spcPts val="1000"/>
              </a:spcAft>
            </a:pPr>
            <a:r>
              <a:rPr sz="2200">
                <a:solidFill>
                  <a:srgbClr val="333333"/>
                </a:solidFill>
                <a:latin typeface="Arial"/>
              </a:rPr>
              <a:t>•  Questions about a PDF → chatbot with document upload (spot-check numbers)</a:t>
            </a:r>
          </a:p>
          <a:p>
            <a:pPr algn="l">
              <a:spcAft>
                <a:spcPts val="1000"/>
              </a:spcAft>
            </a:pPr>
            <a:r>
              <a:rPr sz="2200">
                <a:solidFill>
                  <a:srgbClr val="333333"/>
                </a:solidFill>
                <a:latin typeface="Arial"/>
              </a:rPr>
              <a:t>•  Read handwriting → multimodal chatbot (quality varies — verify)</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FREE TOOLS FOR STUDIO 7</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RECORD TRANSCRIBE TOOLS</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VERIFY THE AI</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AUDIT THE WORKFLOW</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THIS WEEK'S WORK</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STUDIO 7 + QUIZ + MORE</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NEXT WEEK</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MIDTERM - OBJECTIVES 1 TO 3</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14</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WEEK'S BIG QUESTION</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WHAT CAN YOU TRUST IT TO DO?</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SKILL 8 - VOICE PROMPTING</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SPEAK THE PROMPT</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VOICE PROMPTING - WHAT IT IS</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TWO STEPS, NOT ONE</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Step 1: Speech → Text (transcription — errors can enter here)</a:t>
            </a:r>
          </a:p>
          <a:p>
            <a:pPr algn="l">
              <a:spcAft>
                <a:spcPts val="1000"/>
              </a:spcAft>
            </a:pPr>
            <a:r>
              <a:rPr sz="2200">
                <a:solidFill>
                  <a:srgbClr val="333333"/>
                </a:solidFill>
                <a:latin typeface="Arial"/>
              </a:rPr>
              <a:t>•  Step 2: Text → AI Response (same as a typed prompt)</a:t>
            </a:r>
          </a:p>
          <a:p>
            <a:pPr algn="l">
              <a:spcAft>
                <a:spcPts val="1000"/>
              </a:spcAft>
            </a:pPr>
            <a:r>
              <a:rPr sz="2200">
                <a:solidFill>
                  <a:srgbClr val="333333"/>
                </a:solidFill>
                <a:latin typeface="Arial"/>
              </a:rPr>
              <a:t>•  Check the transcript the AI shows you — before reading the response</a:t>
            </a:r>
          </a:p>
          <a:p>
            <a:pPr algn="l">
              <a:spcAft>
                <a:spcPts val="1000"/>
              </a:spcAft>
            </a:pPr>
            <a:r>
              <a:rPr sz="2200">
                <a:solidFill>
                  <a:srgbClr val="333333"/>
                </a:solidFill>
                <a:latin typeface="Arial"/>
              </a:rPr>
              <a:t>•  Speak clearly and in full sentences for better accuracy</a:t>
            </a:r>
          </a:p>
          <a:p>
            <a:pPr algn="l">
              <a:spcAft>
                <a:spcPts val="1000"/>
              </a:spcAft>
            </a:pPr>
            <a:r>
              <a:rPr sz="2200">
                <a:solidFill>
                  <a:srgbClr val="333333"/>
                </a:solidFill>
                <a:latin typeface="Arial"/>
              </a:rPr>
              <a:t>•  Best for: hands-busy, thinking-out-loud, accessibility</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SKILL 9 - THE WORKFLOW</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RECORD TRANSCRIBE ANALYZE</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SKILL 9 - THREE STEPS</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RECORD → TRANSCRIBE → ANALYZE</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Step 1 — RECORD: capture audio (phone, laptop, meeting app)</a:t>
            </a:r>
          </a:p>
          <a:p>
            <a:pPr algn="l">
              <a:spcAft>
                <a:spcPts val="1000"/>
              </a:spcAft>
            </a:pPr>
            <a:r>
              <a:rPr sz="2200">
                <a:solidFill>
                  <a:srgbClr val="333333"/>
                </a:solidFill>
                <a:latin typeface="Arial"/>
              </a:rPr>
              <a:t>•  Step 2 — TRANSCRIBE: convert audio to text (verify for errors)</a:t>
            </a:r>
          </a:p>
          <a:p>
            <a:pPr algn="l">
              <a:spcAft>
                <a:spcPts val="1000"/>
              </a:spcAft>
            </a:pPr>
            <a:r>
              <a:rPr sz="2200">
                <a:solidFill>
                  <a:srgbClr val="333333"/>
                </a:solidFill>
                <a:latin typeface="Arial"/>
              </a:rPr>
              <a:t>•  Step 3 — ANALYZE: paste transcript into AI (verify the summary)</a:t>
            </a:r>
          </a:p>
          <a:p>
            <a:pPr algn="l">
              <a:spcAft>
                <a:spcPts val="1000"/>
              </a:spcAft>
            </a:pPr>
            <a:r>
              <a:rPr sz="2200">
                <a:solidFill>
                  <a:srgbClr val="333333"/>
                </a:solidFill>
                <a:latin typeface="Arial"/>
              </a:rPr>
              <a:t>•  The AI only reads the transcript — it cannot hear the audio</a:t>
            </a:r>
          </a:p>
          <a:p>
            <a:pPr algn="l">
              <a:spcAft>
                <a:spcPts val="1000"/>
              </a:spcAft>
            </a:pPr>
            <a:r>
              <a:rPr sz="2200">
                <a:solidFill>
                  <a:srgbClr val="333333"/>
                </a:solidFill>
                <a:latin typeface="Arial"/>
              </a:rPr>
              <a:t>•  Two error-entry points: transcription AND AI analysis</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CLASSIC MISCONCEPTIONS</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WHAT STUDENTS GET WRONG</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IMAGE AND DOCUMENT ANALYSIS</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IMAGE IN, TEXT OUT</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IMAGE CREATION</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TEXT IN, IMAGE OUT</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