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midterm week — the halfway mark. This week runs differently from every other week. There's no regular quiz, no assignment, and no Build Studio. Instead, we spend both sessions doing a fast, honest review of everything we've covered across Weeks 1–7, you work the prep kit, and then you sit the midterm. The midterm is 20% of your course grade, 20 items, 5 points each, 100 points total. One attempt. AI is not permitted on the exam itself — only on this prep. Our course has an inverted AI policy: AI is required on nearly everything, but the midterm and quizzes exist to confirm that YOU understand the ideas without AI holding your hand. The grade rewards your judgment. This review session is designed to surface the exact moves and traps that appear most often on the exam — so engage actively, not passively.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week of this course has had the same through-line: the AI drafts, you judge. The midterm tests whether you've absorbed this discipline. You can't earn the grade by remembering facts the AI will tell you — you need to know when the AI is wrong, what misconception it's exploiting, and what fix you'd apply. That's why AI isn't permitted on the midterm. The five shapes of AI error we've covered: hallucinated citations and statistics; sycophantic agreement with a false premise; context-window loss causing it to forget earlier material; simulated quotes presented as real historical records; and summary fabrications that add details the source never mentioned. In every case, the human skill is the same: catch the error before it ships. That's what this course teaches, and it's what the midterm measures.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midterm: 20 items, 5 points each, 100 points total. Assignment group: Midterm, worth 20% of your course grade. One attempt — the window opens Monday October 19 and closes Sunday October 25 at 11:59 p.m. AI is not permitted. Mixed item types: multiple-choice, multiple-answer (select all that apply), matching (term-to-definition and modality-to-task), and true-false. Coverage is proportional: Objective 1 gets about six items (Weeks 1–2), Objective 2 gets about eight items (Weeks 3–6), Objective 3 gets about six items (Week 7). There is no Quiz 8, no Assignment 8, and no Build Studio 8. Discussion 8 — the midterm debrief — is due Sunday. Use the prep kit in order: Study Guide, then Exam-Prep Tutorial (submit the share link), then Practice Exam. The practice exam has no overlap with the live midterm.</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three-part prep kit works in sequence for a reason. The Study Guide first: it builds the vocabulary and surfaces your gaps. Then the Exam-Prep Tutorial: it's an adaptive AI tutor that diagnoses what you know and drills what you don't, ending with a completion summary you submit as your Tutorial credit for the week. Finally, the Practice Exam: sit it under timed, closed-note conditions, score it, and review every miss against the Study Guide before the real exam. The practice exam shares no items with the live midterm — every item is a fresh variant built on the same blueprint. Students who do all three in order and review their misses consistently score better. The tutorial submission is graded (Lecture Tutorials group, 5% of the course); the practice exam is ungraded and unlimited attempts.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Discussion 8 is the midterm debrief, and it's important. After you sit the exam, take 15–20 minutes to have an honest conversation with an AI chatbot about your preparation: what you actually did, which strategy genuinely built recall versus which only felt productive, where your real knowledge gaps were, and a concrete plan for the back half. Post the AI summary and your share link to the discussion board as your initial post by Friday October 23, and reply to two classmates by Sunday. It's worth 20 points (Discussions group, 10% of the grade). This isn't more cramming — it's the metacognition step that actually closes the loop. Students who debrief well after an exam consistently perform better on the final. And it sets you up for Weeks 9–15, where we go deeper on verification, then into Claude Cowork, and finally ethics and privacy.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Once the midterm is behind you, Week 9 opens the second arc: the AI tool landscape — how to choose the right tool for the right job across chatbots, image tools, audio tools, video tools, research tools, and coding assistants. Week 10 goes deep on verification and hallucination — the course's central discipline. Then four weeks of Claude Cowork: projects, connected folders, tasks, skills, connectors, artifacts, plugins, scheduled tasks, dispatch, computer use, Claude in Chrome, and Excel. Week 15 covers ethics, privacy, and the future of work. Week 16 is the final, which is cumulative across all eight objectives, plus the capstone where you design, build, document, and verify a real end-to-end AI workflow. The back half builds on everything you've just reviewed. The skills you've been practicing — verify, iterate, critique — become the infrastructure for everything that follows.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You've already done the hard part. Seven weeks of genuine practice — having conversations, providing content, using emphasis, building structured prompts, meta-prompting, running simulations, recording and transcribing and analyzing. The midterm asks you to name these skills and apply them under one roof without AI assistance. That's the honest test of whether you own the ideas versus whether you can borrow them. Come to Session 2 ready to do a fast practice run on Objective 3 — we'll move through multimodal scenarios quickly. Then work the prep kit in order. Reach out before the window closes if anything is unclear. Good luck — and I genuinely look forward to reading the debrief discussions.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shape of Week 8. Session 1 today: we sweep Objectives 1 and 2 — what AI is, how it works, and all four prompting weeks. Session 2: we cover Objective 3, multimodal AI and tool choice. Between and after sessions, you work the three-part prep kit in order: Study Guide first, then the Exam-Prep Tutorial with an AI chatbot, then the Practice Exam under timed conditions. The exam window opens Monday and closes Sunday. Then Discussion 8 — the midterm debrief — where you reflect on what worked and what didn't. There is no Quiz 8, Assignment 8, or Studio 8. Everything this week builds toward one thing: showing what you can do across seven weeks of material.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1 covers two weeks of foundational ideas. Week 1: what generative AI is — software that creates new content by predicting text, not a search engine and not a lookup table. The vocabulary: AI is the broad field; generative AI is the content-creating slice; the LLM is the text-prediction engine inside the chatbot app; AGI is a hypothetical future system that does not yet exist. The mindset: general to specific, iterate, the machine has no brain so use your own. Week 2: next-token prediction from training patterns; tokens as chunks; the context window — a fixed size limit, not a memory; the training cutoff — a knowledge date, not a size; hallucination — the AI generates plausible text that can be confidently wrong; the Turing test (Turing, 1950) — a behavioral benchmark about conversational performance, not proof of consciousness. These four limits — token, context window, training cutoff, hallucination — are the vocabulary of Week 2.</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six classic Objective-1 traps that appear on the midterm as distractors. Walk through each one quickly, asking students to identify the correct cure before you reveal it. The most common errors on similar exams: students who confuse the context window (a real-time size limit in the current conversation) with the training cutoff (a fixed knowledge date); students who believe fluent, specific text must be accurate; and students who think a bigger context window makes the model more truthful. The last one is the subtlest — a larger window just holds more conversation. The model still predicts the next token from patterns; it still hallucinates. Drill these with a quick pair-share: 'your partner says the Turing test proves consciousness — what do you say back?'</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2 is the biggest slice of the midterm — four weeks of prompting skills. Week 3: three skills in one. Skill 1 — have a conversation, iterate, counter sycophancy by asking for weaknesses explicitly. Skill 2 — provide content: paste the actual material and the AI works from your words, not from training data guesses. Skill 3 — emphasis with Markdown headings to structure, XML-style tags to label sections, and ALL CAPS to flag must-do constraints. The privacy note: free tools may store inputs — don't paste anything sensitive. Week 4: Skill 4 — meta-prompting, ask the AI to interview you one question at a time and return a Markdown template. Skill 5 — the nine structured-prompt components: Context, Role, Goal, Audience, Constraints, Voice/Format, Data/Logic, Examples, Evaluation. Role shapes style, not accuracy — assigning 'expert' does not make the output factually reliable. Over-engineering: contradictory instructions degrade output.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Week 5: Skill 6 — the shot vocabulary. Zero-shot: no examples, instruction alone. One-shot: exactly one example. Few-shot: several examples, typically two to five, to teach the AI a specific format, voice, or PII-scrubbing pattern. The critical confusion: few-shot means a FEW, not exactly one. Regenerating produces variety, not verified facts — a different list of citations can be equally fabricated. Control toolkit: specifying a count, requesting a format, setting constraints, asking for expansion. PII: you do the scrubbing before pasting, using placeholders like [NAME] and [DATE]. Week 6: Skill 7 — simulations. The four types: difficult-customer rehearsal, pre-mortem, decision role-play, adaptive tutor. Specificity matters — 'pretend you are a customer service rep' is too vague; name the company type, role, and situation. The non-negotiable rule: AI-generated dialogue attributed to a historical figure is GENERATED, not verified. Never cite it as a real quote. Reusable prompts: placeholder variables turn a one-time prompt into a template.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six are the classic Objective-2 traps. The Role misconception is persistent: students who assign 'you are a licensed attorney' expect factual legal accuracy — the output gets a different style and framing, but the AI still generates plausible text and can still be wrong. Verify everything. The few-shot misconception comes directly from the name: students hear 'few' and think one. Drill this: zero = none, one = exactly one, few = two to five. The regenerate trap is important for research: clicking regenerate produces a new set of citations. They can be a new set of fabricated citations. Verify each one independently, every time. Use a quick scenario: 'here's a prompt — which component is missing?' Have students name the fix before revealing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covers one week: multimodal AI — systems that work with more than one type of data. Text, voice, audio, images, documents. The major chatbots — ChatGPT, Claude, Gemini — are increasingly multimodal; 'chatbots are text-only' is the Week 7 misconception to kill. Three skills this week. Skill 8: voice prompting. It's a two-step process: speech converts to text first through a transcription step, then the AI processes the text. Errors in step one flow into step two — always check the displayed transcript before assuming the AI misunderstood you. Skill 9: the record-transcribe-analyze workflow. Record audio, convert to text with a transcription tool, paste the text into an AI assistant for analysis. Error-entry points: transcription errors in step two; AI fabrications in step three. Verify the summary against the original transcript. Image modality: DALL·E and Midjourney GENERATE images from text — text in, image out. Multimodal chatbots like ChatGPT with vision ANALYZE images — image in, text out. Direction matters.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traps for Objective 3. The DALL·E direction error is the most elegant: students assume an image-AI can work both ways — in and out — but DALL·E's direction is text-to-image only. For analysis (image to text), use a multimodal chatbot with vision enabled. The transcription trap is practical: students who see a weird AI answer in voice mode assume the AI is broken, but the real culprit is usually a mis-heard word in the transcript. First fix: always check what text the AI actually received. Run a quick live demonstration if possible — show the transcript your voice command produces and ask the class to spot the mis-transcribed word. The AI-adds-content trap is critical for professional use: a meeting summary that invents decisions that were never made is a genuine risk in real workflows.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8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Objectives 1–3 · Weeks 1–7</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COURSE'S THROUGH-LINE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EXAM LOGISTICS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YOU NEED TO KNOW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YOUR PREP KIT — USE IN ORDER</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TOOLS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Study Guide — checklist of every concept, term, and trap across Obj 1–3</a:t>
            </a:r>
          </a:p>
          <a:p>
            <a:pPr algn="l">
              <a:spcAft>
                <a:spcPts val="1000"/>
              </a:spcAft>
            </a:pPr>
            <a:r>
              <a:rPr sz="2200">
                <a:solidFill>
                  <a:srgbClr val="333333"/>
                </a:solidFill>
                <a:latin typeface="Arial"/>
              </a:rPr>
              <a:t>•  2. Exam-Prep Tutorial — AI tutor diagnoses your weak spots, drills them, completion summary to submit</a:t>
            </a:r>
          </a:p>
          <a:p>
            <a:pPr algn="l">
              <a:spcAft>
                <a:spcPts val="1000"/>
              </a:spcAft>
            </a:pPr>
            <a:r>
              <a:rPr sz="2200">
                <a:solidFill>
                  <a:srgbClr val="333333"/>
                </a:solidFill>
                <a:latin typeface="Arial"/>
              </a:rPr>
              <a:t>•  3. Practice Exam — 20 fresh items, same blueprint, timed rehearsal, unlimited attempts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AFTER THE EXAM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DISCUSSION 8: THE DEBRIEF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COMES NEXT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BACK HALF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SEE YOU AT THE EXAM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YOU'VE BUILT THESE SKILLS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THIS WEEK IS FOR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REVIEW, PREP, EXAM, DEBRIEF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 WEEKS 1–2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IS AI — AND HOW DOES IT WORK?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 1 — THE BIG TRAPS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MISCONCEPTION CURES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AI = search engine → WRONG: it GENERATES, not retrieves</a:t>
            </a:r>
          </a:p>
          <a:p>
            <a:pPr algn="l">
              <a:spcAft>
                <a:spcPts val="1000"/>
              </a:spcAft>
            </a:pPr>
            <a:r>
              <a:rPr sz="2200">
                <a:solidFill>
                  <a:srgbClr val="333333"/>
                </a:solidFill>
                <a:latin typeface="Arial"/>
              </a:rPr>
              <a:t>•  Fluent + confident = factually accurate → WRONG: verify everything</a:t>
            </a:r>
          </a:p>
          <a:p>
            <a:pPr algn="l">
              <a:spcAft>
                <a:spcPts val="1000"/>
              </a:spcAft>
            </a:pPr>
            <a:r>
              <a:rPr sz="2200">
                <a:solidFill>
                  <a:srgbClr val="333333"/>
                </a:solidFill>
                <a:latin typeface="Arial"/>
              </a:rPr>
              <a:t>•  Bigger context window = more truthful → WRONG: still predicts tokens</a:t>
            </a:r>
          </a:p>
          <a:p>
            <a:pPr algn="l">
              <a:spcAft>
                <a:spcPts val="1000"/>
              </a:spcAft>
            </a:pPr>
            <a:r>
              <a:rPr sz="2200">
                <a:solidFill>
                  <a:srgbClr val="333333"/>
                </a:solidFill>
                <a:latin typeface="Arial"/>
              </a:rPr>
              <a:t>•  AGI is here → WRONG: today's tools are powerful but narrow</a:t>
            </a:r>
          </a:p>
          <a:p>
            <a:pPr algn="l">
              <a:spcAft>
                <a:spcPts val="1000"/>
              </a:spcAft>
            </a:pPr>
            <a:r>
              <a:rPr sz="2200">
                <a:solidFill>
                  <a:srgbClr val="333333"/>
                </a:solidFill>
                <a:latin typeface="Arial"/>
              </a:rPr>
              <a:t>•  Turing test proves consciousness → WRONG: behavioral test only</a:t>
            </a:r>
          </a:p>
          <a:p>
            <a:pPr algn="l">
              <a:spcAft>
                <a:spcPts val="1000"/>
              </a:spcAft>
            </a:pPr>
            <a:r>
              <a:rPr sz="2200">
                <a:solidFill>
                  <a:srgbClr val="333333"/>
                </a:solidFill>
                <a:latin typeface="Arial"/>
              </a:rPr>
              <a:t>•  Context window = training cutoff → WRONG: size (now) vs. date (knowledge)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2 · WEEKS 3–6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PROMPTING — ALL FOUR WEEKS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2 · WEEKS 5–6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EXAMPLES, CONTROL &amp; SIMULATIONS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 2 — THE BIG TRAPS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PROMPTING MISCONCEPTION CURES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Politeness/urgency improves prompts → WRONG: structure and specificity do</a:t>
            </a:r>
          </a:p>
          <a:p>
            <a:pPr algn="l">
              <a:spcAft>
                <a:spcPts val="1000"/>
              </a:spcAft>
            </a:pPr>
            <a:r>
              <a:rPr sz="2200">
                <a:solidFill>
                  <a:srgbClr val="333333"/>
                </a:solidFill>
                <a:latin typeface="Arial"/>
              </a:rPr>
              <a:t>•  Role = accuracy → WRONG: Role shapes tone, not factual reliability</a:t>
            </a:r>
          </a:p>
          <a:p>
            <a:pPr algn="l">
              <a:spcAft>
                <a:spcPts val="1000"/>
              </a:spcAft>
            </a:pPr>
            <a:r>
              <a:rPr sz="2200">
                <a:solidFill>
                  <a:srgbClr val="333333"/>
                </a:solidFill>
                <a:latin typeface="Arial"/>
              </a:rPr>
              <a:t>•  Few-shot = exactly one example → WRONG: few = two to five</a:t>
            </a:r>
          </a:p>
          <a:p>
            <a:pPr algn="l">
              <a:spcAft>
                <a:spcPts val="1000"/>
              </a:spcAft>
            </a:pPr>
            <a:r>
              <a:rPr sz="2200">
                <a:solidFill>
                  <a:srgbClr val="333333"/>
                </a:solidFill>
                <a:latin typeface="Arial"/>
              </a:rPr>
              <a:t>•  Regenerate fixes facts → WRONG: produces different, equally invented text</a:t>
            </a:r>
          </a:p>
          <a:p>
            <a:pPr algn="l">
              <a:spcAft>
                <a:spcPts val="1000"/>
              </a:spcAft>
            </a:pPr>
            <a:r>
              <a:rPr sz="2200">
                <a:solidFill>
                  <a:srgbClr val="333333"/>
                </a:solidFill>
                <a:latin typeface="Arial"/>
              </a:rPr>
              <a:t>•  AI-generated historical quotes = real → WRONG: generated, never cite</a:t>
            </a:r>
          </a:p>
          <a:p>
            <a:pPr algn="l">
              <a:spcAft>
                <a:spcPts val="1000"/>
              </a:spcAft>
            </a:pPr>
            <a:r>
              <a:rPr sz="2200">
                <a:solidFill>
                  <a:srgbClr val="333333"/>
                </a:solidFill>
                <a:latin typeface="Arial"/>
              </a:rPr>
              <a:t>•  More components = better prompt → WRONG: contradictions degrade output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WEEK 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MULTIMODAL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 3 — THE BIG TRAPS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MULTIMODAL MISCONCEPTION CURES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Chatbots are text-only → WRONG: ChatGPT/Claude/Gemini handle images and audio</a:t>
            </a:r>
          </a:p>
          <a:p>
            <a:pPr algn="l">
              <a:spcAft>
                <a:spcPts val="1000"/>
              </a:spcAft>
            </a:pPr>
            <a:r>
              <a:rPr sz="2200">
                <a:solidFill>
                  <a:srgbClr val="333333"/>
                </a:solidFill>
                <a:latin typeface="Arial"/>
              </a:rPr>
              <a:t>•  Transcription is always accurate → WRONG: accents, noise, jargon cause errors</a:t>
            </a:r>
          </a:p>
          <a:p>
            <a:pPr algn="l">
              <a:spcAft>
                <a:spcPts val="1000"/>
              </a:spcAft>
            </a:pPr>
            <a:r>
              <a:rPr sz="2200">
                <a:solidFill>
                  <a:srgbClr val="333333"/>
                </a:solidFill>
                <a:latin typeface="Arial"/>
              </a:rPr>
              <a:t>•  AI image analysis = human seeing → WRONG: pattern recognition on pixels, can be wrong</a:t>
            </a:r>
          </a:p>
          <a:p>
            <a:pPr algn="l">
              <a:spcAft>
                <a:spcPts val="1000"/>
              </a:spcAft>
            </a:pPr>
            <a:r>
              <a:rPr sz="2200">
                <a:solidFill>
                  <a:srgbClr val="333333"/>
                </a:solidFill>
                <a:latin typeface="Arial"/>
              </a:rPr>
              <a:t>•  DALL·E analyzes photos → WRONG: DALL·E creates images; it doesn't analyze them</a:t>
            </a:r>
          </a:p>
          <a:p>
            <a:pPr algn="l">
              <a:spcAft>
                <a:spcPts val="1000"/>
              </a:spcAft>
            </a:pPr>
            <a:r>
              <a:rPr sz="2200">
                <a:solidFill>
                  <a:srgbClr val="333333"/>
                </a:solidFill>
                <a:latin typeface="Arial"/>
              </a:rPr>
              <a:t>•  Voice-mode off-answer = AI misunderstood → FIX: check the transcript first</a:t>
            </a:r>
          </a:p>
          <a:p>
            <a:pPr algn="l">
              <a:spcAft>
                <a:spcPts val="1000"/>
              </a:spcAft>
            </a:pPr>
            <a:r>
              <a:rPr sz="2200">
                <a:solidFill>
                  <a:srgbClr val="333333"/>
                </a:solidFill>
                <a:latin typeface="Arial"/>
              </a:rPr>
              <a:t>•  Analysis step never adds false content → WRONG: AI may fabricate in summaries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