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Welcome to Week 9. We're post-midterm — you've got the prompting skills and multimodal basics; now we zoom out and look at the whole tool landscape. The course is built on inverted AI policy: you're REQUIRED to use AI on coursework and BANNED from it on quizzes and the final. This week is the most tool-dense quiz yet — matching-heavy. The Studio has you do a real Tool Bake-Off or build a personal tool map. Today's big question: with dozens of AI tools available, how do you know which one to reach for — and when is the right answer 'none of them'?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is the AI-critique moment for this week. Ask students to try this: 'Ask a chatbot for specific pricing and resolution specs for three image generation tools.' The chatbot will answer confidently. Those specific numbers — prices, resolutions, plan tiers — are exactly the kind of details AI gets wrong or gets out of date on. The ONLY reliable source for what a tool can do RIGHT NOW is its official homepage. This is not a reason to distrust chatbots; it's a reason to know their limits. When the subject IS AI tools, the official page outranks the AI's answer. Always.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Four categories where the answer is 'use no AI tool for this.' (1) Consequential tasks with unverifiable errors in real time — medical triage, legal decisions, emergency judgment calls. AI can produce a plausible answer faster than you can catch the error. (2) Tasks where the human DOING the work is the point — learning to write, building a skill, having an honest conversation, developing a relationship. The shortcut undermines the goal. (3) Tasks where the output becomes your credential or professional responsibility — signing your name to AI work as if it's your own analysis, without appropriate disclosure. (4) Deeply personal major decisions — AI can research options; the judgment must be yours. 'Before you delegate: who's accountable if it's wrong? And what do you lose by not doing it yourself?'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Product lists go stale in 6 months. These habits don't. (1) Follow official product channels — the company blog and release notes, not review sites. (2) Test a new tool on a real task you actually care about — 5 minutes of real use beats 20 minutes of reading reviews. (3) Ask the tool itself what it's best at — with the caveat that self-descriptions can be optimistic; cross-check the official docs. (4) Trust the task, not the hype — demos show best-case scenarios; your job is to find where it breaks. (5) Know when 'new' is actually new — a UI update is not a capability leap. By the end of this term you'll have the judgment to evaluate any new AI tool that appears, because you understand the categories and have the verification skills.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Studio 9 is the practical capstone of today's lesson. Option A (the bake-off) is recommended if you've never directly compared two tools on the same prompt — it's the fastest way to understand each tool's real strengths and weaknesses. Option B (the tool map) is better if you want a personal reference you'll actually use after this course. Both require the verification/AI-critique step: where does each tool fail, fabricate, or overstate? Quiz 9 is the most matching-heavy quiz so far — tool categories and tool→job matching are tested directly. No AI on the quiz.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Next week is Objective 4 — verification and hallucination in depth. We've been practicing the verify habit all term; Week 10 is where we make it systematic. The predictable SHAPES of hallucination: invented citations, fabricated statistics, fake case law, wrong arithmetic, fabricated quotes. The full verification workflow: ask for and check sources, cross-check in a second model, ask the AI to critique itself. Studio 10 is the Hallucination Hunt — you deliberately elicit hallucinations, document them by type, run the full workflow, and report what was real vs. fabricated. It's the most verification-intensive Studio of the semester. Come ready to be deliberately skeptical.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Start with this on the slide. Raise hands: 'When you need to do something with AI, what's the first tool you open?' Most people say ChatGPT or whatever they use most. That's fine — but it's a habit, not a decision. The whole point of this week is to build the judgment to CHOOSE a tool rather than default to one. The second part of the question — when is 'none' the right answer — is equally important, and we'll build that list today.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AI tool market has fragmented by modality and use case. Don't try to memorize every product — the names change. Memorize the CATEGORIES. Today we cover six: (1) general-purpose chatbots, (2) image generation, (3) audio/music/voice, (4) video generation, (5) research assistants, (6) coding assistants. Each category was built for a different primary output. Using the wrong one isn't just inefficient — it often literally can't produce what you need.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These are the Swiss Army knives of the landscape — versatile, conversational, excellent for text. They're also the tools most of you use every day. The critical insight: 'all-purpose' means 'good at many things, not the best at any specialized one.' A chatbot will write lyrics. It will NOT generate the audio. A chatbot will discuss your documents if you paste them in. NotebookLM is grounded IN your documents by design. Know the ceiling of the category, not just its floor.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Walk through each sub-category carefully. The Suno/Udio vs. ElevenLabs distinction trips students up: music generation makes songs (instruments, vocals, audio file); voice synthesis makes a voice reading text. Completely different outputs, different use cases. Image generators take a text prompt and return pixels — they don't have a conversation. Sora generates video clips; it's not a chatbot with video attached. These distinctions feel obvious once stated but get confused constantly in practice — and they're all quiz-material.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NotebookLM is the most misunderstood tool in the landscape for students who haven't tried it. The key: it won't answer from its general training — it answers from the specific documents you upload, and it cites them. That's a fundamentally different use case from asking a chatbot to summarize something you paste in. For coding assistants: yes, a chatbot can write code — but a coding assistant is EMBEDDED in your editor, sees your whole codebase, understands the context of what you're building. Different depth, different job.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Here's the tool-selection frame students can actually use. Question 1: What is the PRIMARY OUTPUT I need — text, image, audio, video, code, or analysis of my own documents? That narrows you to a category immediately. Question 2: How specialized is the job — is general-purpose writing enough, or do I need a tool built specifically for this output type? Question 3: What are the FAILURE MODES if I use the wrong category? Ask all three before you open a tool. This frame takes 30 seconds and prevents a lot of wasted effort.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Work through these live with the class — use the three-question frame for each one out loud. 'Instagram captions — primary output? Text. Specialized? No — general writing. Chatbot.' 'Original music — primary output? Audio. A chatbot writes lyrics but cannot produce audio. Music generation tool.' And critically: pause on 'analysis of 40 pages of research notes' — many students would paste it all into a chatbot. NotebookLM is built for exactly this, and it will cite which page each theme appears on. That's a different tool for a different job.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Call out the classic mis-matches students make. (1) Using a chatbot to generate images — it either can't, or does so as a secondary feature with a different model underneath. (2) Asking an image generator to draft a speech — completely wrong category, will either fail or produce something useless. (3) Using a chatbot for your 40-page document when NotebookLM is purpose-built for it. (4) Using a general chatbot for code in a large repo when a coding assistant sees the whole context. (5) Expecting Sora to generate a feature film — wrong scale. The common thread: using the right CATEGORY eliminates most of these errors before you even open the tool.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554480"/>
            <a:ext cx="10728655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spc="220">
                <a:solidFill>
                  <a:srgbClr val="9FB0E0"/>
                </a:solidFill>
                <a:latin typeface="Arial"/>
              </a:rPr>
              <a:t>WEEK 9 OF 16 — AI 101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2377440"/>
            <a:ext cx="10728655" cy="2011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800" b="1">
                <a:solidFill>
                  <a:srgbClr val="FFFFFF"/>
                </a:solidFill>
                <a:latin typeface="Arial"/>
              </a:rPr>
              <a:t>THE AI TOOL LANDSCAPE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4480560"/>
            <a:ext cx="10728655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>
                <a:solidFill>
                  <a:srgbClr val="9FB0E0"/>
                </a:solidFill>
                <a:latin typeface="Arial"/>
              </a:rPr>
              <a:t>Choosing the Right Tool — and Knowing When to Choose None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6400800"/>
            <a:ext cx="64008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>
                <a:solidFill>
                  <a:srgbClr val="6B78B5"/>
                </a:solidFill>
                <a:latin typeface="Arial"/>
              </a:rPr>
              <a:t>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920240"/>
            <a:ext cx="10728655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spc="220">
                <a:solidFill>
                  <a:srgbClr val="9FB0E0"/>
                </a:solidFill>
                <a:latin typeface="Arial"/>
              </a:rPr>
              <a:t>VERIFY THE AI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468880"/>
            <a:ext cx="10911535" cy="2103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800" b="1">
                <a:solidFill>
                  <a:srgbClr val="FFFFFF"/>
                </a:solidFill>
                <a:latin typeface="Arial"/>
              </a:rPr>
              <a:t>TRUST THE OFFICIAL PAGE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38560" y="6400800"/>
            <a:ext cx="64008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>
                <a:solidFill>
                  <a:srgbClr val="6B78B5"/>
                </a:solidFill>
                <a:latin typeface="Arial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920240"/>
            <a:ext cx="10728655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spc="220">
                <a:solidFill>
                  <a:srgbClr val="9FB0E0"/>
                </a:solidFill>
                <a:latin typeface="Arial"/>
              </a:rPr>
              <a:t>WHEN NOT TO USE AI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468880"/>
            <a:ext cx="10911535" cy="2103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  <a:latin typeface="Arial"/>
              </a:rPr>
              <a:t>FOUR HARD STOPS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38560" y="6400800"/>
            <a:ext cx="64008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>
                <a:solidFill>
                  <a:srgbClr val="6B78B5"/>
                </a:solidFill>
                <a:latin typeface="Arial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920240"/>
            <a:ext cx="10728655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spc="220">
                <a:solidFill>
                  <a:srgbClr val="9FB0E0"/>
                </a:solidFill>
                <a:latin typeface="Arial"/>
              </a:rPr>
              <a:t>STAYING INFORMED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468880"/>
            <a:ext cx="10911535" cy="2103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800" b="1">
                <a:solidFill>
                  <a:srgbClr val="FFFFFF"/>
                </a:solidFill>
                <a:latin typeface="Arial"/>
              </a:rPr>
              <a:t>FIVE DURABLE HABITS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38560" y="6400800"/>
            <a:ext cx="64008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>
                <a:solidFill>
                  <a:srgbClr val="6B78B5"/>
                </a:solidFill>
                <a:latin typeface="Arial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640080"/>
            <a:ext cx="10728655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1" spc="200">
                <a:solidFill>
                  <a:srgbClr val="6B78B5"/>
                </a:solidFill>
                <a:latin typeface="Arial"/>
              </a:rPr>
              <a:t>STUDIO 9 — THIS WEEK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000" b="1">
                <a:solidFill>
                  <a:srgbClr val="1E2761"/>
                </a:solidFill>
                <a:latin typeface="Arial"/>
              </a:rPr>
              <a:t>TOOL BAKE-OFF / TOOL MAP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286000"/>
            <a:ext cx="10515600" cy="4023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Option A: give the SAME task to 2–3 tools, compare results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Option B: build your personal 'which tool, which job' map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Required: catch where each tool fails or is mis-suited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Required: AI-critique step — verify any specific claim a tool makes about itself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Quiz 9: 10 items, matching-heavy, no AI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Discussion 9: master one vs. juggle many + what to never delegate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6400800"/>
            <a:ext cx="64008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>
                <a:solidFill>
                  <a:srgbClr val="6B78B5"/>
                </a:solidFill>
                <a:latin typeface="Arial"/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920240"/>
            <a:ext cx="10728655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spc="220">
                <a:solidFill>
                  <a:srgbClr val="9FB0E0"/>
                </a:solidFill>
                <a:latin typeface="Arial"/>
              </a:rPr>
              <a:t>NEXT WEEK — WEEK 10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468880"/>
            <a:ext cx="10911535" cy="2103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800" b="1">
                <a:solidFill>
                  <a:srgbClr val="FFFFFF"/>
                </a:solidFill>
                <a:latin typeface="Arial"/>
              </a:rPr>
              <a:t>HALLUCINATION HUNT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38560" y="6400800"/>
            <a:ext cx="64008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>
                <a:solidFill>
                  <a:srgbClr val="6B78B5"/>
                </a:solidFill>
                <a:latin typeface="Arial"/>
              </a:rPr>
              <a:t>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920240"/>
            <a:ext cx="10728655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spc="220">
                <a:solidFill>
                  <a:srgbClr val="9FB0E0"/>
                </a:solidFill>
                <a:latin typeface="Arial"/>
              </a:rPr>
              <a:t>THE WEEK'S BIG QUESTION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468880"/>
            <a:ext cx="10911535" cy="2103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3800" b="1">
                <a:solidFill>
                  <a:srgbClr val="FFFFFF"/>
                </a:solidFill>
                <a:latin typeface="Arial"/>
              </a:rPr>
              <a:t>WHICH TOOL — AND WHEN NONE?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38560" y="6400800"/>
            <a:ext cx="64008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>
                <a:solidFill>
                  <a:srgbClr val="6B78B5"/>
                </a:solidFill>
                <a:latin typeface="Arial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920240"/>
            <a:ext cx="10728655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spc="220">
                <a:solidFill>
                  <a:srgbClr val="9FB0E0"/>
                </a:solidFill>
                <a:latin typeface="Arial"/>
              </a:rPr>
              <a:t>THE TOOL LANDSCAPE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468880"/>
            <a:ext cx="10911535" cy="2103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  <a:latin typeface="Arial"/>
              </a:rPr>
              <a:t>SIX CATEGORIES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38560" y="6400800"/>
            <a:ext cx="64008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>
                <a:solidFill>
                  <a:srgbClr val="6B78B5"/>
                </a:solidFill>
                <a:latin typeface="Arial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640080"/>
            <a:ext cx="10728655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1" spc="200">
                <a:solidFill>
                  <a:srgbClr val="6B78B5"/>
                </a:solidFill>
                <a:latin typeface="Arial"/>
              </a:rPr>
              <a:t>CATEGORY 1 — CHATBOTS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000" b="1">
                <a:solidFill>
                  <a:srgbClr val="1E2761"/>
                </a:solidFill>
                <a:latin typeface="Arial"/>
              </a:rPr>
              <a:t>GENERAL-PURPOSE ASSISTANTS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286000"/>
            <a:ext cx="10515600" cy="4023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ChatGPT — chatgpt.com (OpenAI)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Claude — claude.com (Anthropic)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Gemini — gemini.google.com (Google)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Copilot — copilot.microsoft.com (Microsoft)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Grok — grok.com (xAI)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Best for: writing, brainstorming, summarizing, Q&amp;A, planning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Limits: no audio output, not grounded in YOUR documents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6400800"/>
            <a:ext cx="64008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>
                <a:solidFill>
                  <a:srgbClr val="6B78B5"/>
                </a:solidFill>
                <a:latin typeface="Arial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640080"/>
            <a:ext cx="10728655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1" spc="200">
                <a:solidFill>
                  <a:srgbClr val="6B78B5"/>
                </a:solidFill>
                <a:latin typeface="Arial"/>
              </a:rPr>
              <a:t>CATEGORIES 2–4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000" b="1">
                <a:solidFill>
                  <a:srgbClr val="1E2761"/>
                </a:solidFill>
                <a:latin typeface="Arial"/>
              </a:rPr>
              <a:t>VISUAL · AUDIO · VIDEO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286000"/>
            <a:ext cx="10515600" cy="4023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Image: DALL·E (OpenAI), Midjourney, Adobe Firefly — output = pixels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Music: Suno (suno.com), Udio (udio.com) — output = audio music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Voice: ElevenLabs (elevenlabs.io) — output = synthesized speech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Video: Sora (OpenAI, sora.com) — output = video clips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KEY: Suno/Udio ≠ ElevenLabs — music vs. voice are different jobs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KEY: Image generators are not chatbots — different architecture, different output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6400800"/>
            <a:ext cx="64008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>
                <a:solidFill>
                  <a:srgbClr val="6B78B5"/>
                </a:solidFill>
                <a:latin typeface="Arial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640080"/>
            <a:ext cx="10728655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1" spc="200">
                <a:solidFill>
                  <a:srgbClr val="6B78B5"/>
                </a:solidFill>
                <a:latin typeface="Arial"/>
              </a:rPr>
              <a:t>CATEGORIES 5–6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000" b="1">
                <a:solidFill>
                  <a:srgbClr val="1E2761"/>
                </a:solidFill>
                <a:latin typeface="Arial"/>
              </a:rPr>
              <a:t>RESEARCH · CODE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286000"/>
            <a:ext cx="10515600" cy="4023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NotebookLM (notebooklm.google.com) — grounded in YOUR documents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Cites from what YOU upload, not general training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GitHub Copilot — embedded in editors, sees your codebase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Cursor (cursor.com) — AI-native code editor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Claude Code (claude.ai/code) — Anthropic's coding tool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Coding assistants ≠ 'chatbot that writes code' — they have workflow context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6400800"/>
            <a:ext cx="64008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>
                <a:solidFill>
                  <a:srgbClr val="6B78B5"/>
                </a:solidFill>
                <a:latin typeface="Arial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920240"/>
            <a:ext cx="10728655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spc="220">
                <a:solidFill>
                  <a:srgbClr val="9FB0E0"/>
                </a:solidFill>
                <a:latin typeface="Arial"/>
              </a:rPr>
              <a:t>THE DECISION FRAME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468880"/>
            <a:ext cx="10911535" cy="2103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  <a:latin typeface="Arial"/>
              </a:rPr>
              <a:t>THREE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38560" y="6400800"/>
            <a:ext cx="64008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>
                <a:solidFill>
                  <a:srgbClr val="6B78B5"/>
                </a:solidFill>
                <a:latin typeface="Arial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640080"/>
            <a:ext cx="10728655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1" spc="200">
                <a:solidFill>
                  <a:srgbClr val="6B78B5"/>
                </a:solidFill>
                <a:latin typeface="Arial"/>
              </a:rPr>
              <a:t>WORKED EXAMPLES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000" b="1">
                <a:solidFill>
                  <a:srgbClr val="1E2761"/>
                </a:solidFill>
                <a:latin typeface="Arial"/>
              </a:rPr>
              <a:t>TASK → TOOL MATCHING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286000"/>
            <a:ext cx="10515600" cy="4023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Instagram captions for 10 posts → chatbot (text output, general)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Original 60-second music for a video → Suno or Udio (audio output)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Analysis of your 40-page research notes → NotebookLM (document-grounded)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Logo concept visuals → Midjourney or Adobe Firefly (image output)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Python function in your existing codebase → GitHub Copilot or Cursor</a:t>
            </a:r>
          </a:p>
          <a:p>
            <a:pPr algn="l">
              <a:spcAft>
                <a:spcPts val="1000"/>
              </a:spcAft>
            </a:pPr>
            <a:r>
              <a:rPr sz="2200">
                <a:solidFill>
                  <a:srgbClr val="333333"/>
                </a:solidFill>
                <a:latin typeface="Arial"/>
              </a:rPr>
              <a:t>•  Voiceover for a 3-minute explainer → ElevenLabs (voice synthesis)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6400800"/>
            <a:ext cx="64008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>
                <a:solidFill>
                  <a:srgbClr val="6B78B5"/>
                </a:solidFill>
                <a:latin typeface="Arial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920240"/>
            <a:ext cx="10728655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spc="220">
                <a:solidFill>
                  <a:srgbClr val="9FB0E0"/>
                </a:solidFill>
                <a:latin typeface="Arial"/>
              </a:rPr>
              <a:t>COMMON MIS-MATCHES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468880"/>
            <a:ext cx="10911535" cy="2103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800" b="1">
                <a:solidFill>
                  <a:srgbClr val="FFFFFF"/>
                </a:solidFill>
                <a:latin typeface="Arial"/>
              </a:rPr>
              <a:t>WRONG TOOL, REAL COST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38560" y="6400800"/>
            <a:ext cx="64008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>
                <a:solidFill>
                  <a:srgbClr val="6B78B5"/>
                </a:solidFill>
                <a:latin typeface="Arial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