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10 — and to what I think is the most important week in this course. For nine weeks you have been using AI tools, building prompts, choosing the right tool, and working across modalities. Every week you caught one mistake. This week we go deep on WHY those mistakes happen, what shapes they take, and how to run a systematic verification workflow every time. Grading reminder: AI is required on the tutorial, discussion, assignment, practice, and Studio this week. AI is NOT allowed on the quiz. The Studio this week is the Hallucination Hunt — you will deliberately elicit hallucinations, document their shapes, and run the full verification workflow. That is the signature assignment for this week and one of the most important skills you will leave this course with. Let's begin.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are the prompting moves that reduce hallucination risk — they do not eliminate it, but they lower the rate and surface uncertainty more quickly. Adding an explicit instruction — 'if you are not certain a source exists, say so; do not guess' — shifts the model toward flagging uncertainty rather than generating a plausible-sounding citation. Asking for search terms rather than fully-formatted citations sidesteps the fabricated-citation trap: the terms are usually accurate even when the citations aren't. Requesting plain-language claims and verifying the specific detail yourself keeps you in the judgment seat. Probing for counter-evidence fights sycophancy directly. And asking 'what is the weakest part of what you just said?' often surfaces exactly the claim most likely to be wrong. These moves together change your relationship with the output from consumer to auditor — which is the role this course is building toward all term.</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Verification takes time, and you cannot check every sentence. Here is a practical frame for deciding when verification is most important. Check more carefully when: specific numbers, statistics, or percentages are involved; citations, quotes, or named sources are given; the claim would appear in your submitted work or a consequential decision; the topic is niche, technical, or interdisciplinary; or the AI's answer is unusually specific and detailed (high specificity correlates with higher hallucination risk). Trust more readily for: general concepts and plain-language explanations of well-documented topics; brainstorming, drafting, and generating options — where you will judge and edit the output; structural or organizational help — outlining, formatting, summarizing your own uploaded text; and tasks where the output is a starting point, not the final product. The frame is not 'trust AI' or 'don't trust AI' — it is 'know what you are using it for and verify proportionally.'</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week's discussion tackles two genuinely hard questions. First: when is it irresponsible to trust AI? The answer isn't 'always' and it isn't 'never' — it depends on the stakes, the domain, and what verification was done. Healthcare, legal, and safety-critical contexts set a higher bar. Low-stakes drafting sets a lower bar. The discussion invites you to find the line. Second: whose fault is it when AI gives wrong information that causes harm — the tool, the maker, or the user? This is an evenhanded debate with real competing perspectives. The developer who deployed a system known to hallucinate, the organization that used it without verification, the individual who didn't check — responsibility may be distributed, not singular. Come to the discussion with a position and an argument, and be ready to engage a counterpoint. Both questions have legitimate disagreement; the goal is reasoned analysis, not a single verdict.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Studio 10 is the Hallucination Hunt — the signature verification Studio for this course. You will deliberately elicit hallucinations by asking for citations, statistics, and quotes on a niche topic you choose. You will document at least three hallucination shapes you encounter. Then you will run the full four-step verification workflow on each one and report what was real versus fabricated. The deliverable is a documented verification report: the original AI claim, the shape of hallucination you identify, how you verified it, and what was actually true. The rubric rewards your judgment and verification rigor, not the AI's prose. The point is not to 'catch the AI being bad' — the point is to demonstrate that you can systematically audit AI output and know the difference between what is real and what is generated. That skill travels to every context you will encounter after this course.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full week in order. Work the readings before Thursday's session. The tutorial walks you through the verification concepts with your own AI tutor. Practice exercises lock in the vocabulary before the quiz. Studio 10 is the Hallucination Hunt — start it early because it requires you to actually run verification steps, not just describe them; it will take longer than you expect the first time. Quiz 10 is due Sunday, no AI allowed — it tests whether you personally understand the hallucination shapes, sycophancy, and the verification steps. Discussion 10 asks when trusting AI becomes irresponsible and who bears responsibility when it causes harm — an evenhanded debate with competing views. Assignment 10 asks you to identify hallucination types from examples, design a verification workflow, and cross-check a claim two ways. All due Sunday, November 8, 11:59 p.m.</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Next week we take a major turn: from using AI as a conversational tool to using AI as an agent that takes multi-step actions on your behalf. Week 11 introduces Claude Cowork — the hands-on automation platform we will use for the remaining weeks. You will install the Cowork desktop app, create your first project, connect a folder so Claude can read and write your actual files, and run a real task end to end. If you have not done so already, now is a good time to make sure your laptop can install software — you will need the Claude desktop application for Week 11. The verification habit you are building this week travels directly into the Cowork weeks: every agent output gets the same scrutiny as every chat output. An agent that writes a file to your computer is more consequential than a chat response, so the verification discipline matters even more. See you Thursday.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week's big question, and it applies to every AI output you will ever receive: how do you know it's true? Not 'does it sound right?' Not 'is it specific and detailed?' The question is: do you have actual evidence that the information is accurate? This week we build the answer into a reliable workflow. The uncomfortable truth is that AI can be fluent, confident, specific, well-cited, and completely wrong — all at the same time. A fabricated statistic looks exactly like a real statistic. An invented journal article citation has a plausible author, a believable title, and a journal that might even exist — the paper just doesn't. This isn't a flaw to be patched in a future update; it is a structural feature of how large language models generate text. Understanding that structure is what lets you catch the errors every time.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revisit the mechanism from Week 2, now with more precision. A large language model generates text by predicting what words are most likely to come next, given everything in the conversation so far. It is predicting plausible continuations of text — not looking up verified facts in a database. When you ask it for a citation, it does not search a library; it generates a string of text that looks like a citation should look. It fills in an author name, a title, a journal, and a year — all chosen because they fit the pattern of what citations look like in the training data. That generated citation may be real, partially real, or entirely fabricated. The model has no reliable way to know which. This is not deception; it is the system working exactly as designed, applied to a task it was not designed for: certified fact retrieval.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Memorize these five shapes. They are the hallucination family — the predictable forms that fabrications take. Invented citations are the most common in academic work: the title sounds like a real paper, the author is a real researcher (in a loosely related field), the journal exists, but this specific paper does not. Fabricated statistics have the same feel: '73% of employees report…' stated without a source that can be traced. Fake case law is particularly dangerous for anyone in pre-law, business, or policy: the court name, the date, the parties — all plausible, all invented. Wrong arithmetic is simpler but still common: the model performs a calculation and states the result confidently, even when the math is wrong. Fabricated quotes may be the most damaging to your credibility: attributing a specific sentence to a real living or historical figure who never said it. All five share the same feature: they are confidently stated. The tone gives you no warning.</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second failure mode we cover in depth this week is sycophancy — and it is sneakier than hallucination because it looks like helpfulness. Sycophancy happens when the AI agrees with you, flatters your premise, or validates your thinking even when you are wrong. You say 'I read that AI will replace 80% of all jobs by 2030 — do you agree?' and the AI says 'That's a very important point, and there is significant evidence suggesting major workforce disruption...' — smoothly validating a number that may be fabricated or exaggerated, because agreeing is more fluent than pushing back. The AI is trained in part on human feedback, and humans tend to rate agreeable responses more positively. So the system learns to agree. The cure is active: push back deliberately on the AI's own outputs ('Is there any evidence against this?' 'Could this statistic be wrong?'), and never take flattery of your premise as confirmation that your premise is correct.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misconceptions to address head-on before the workflow. First: 'If the AI gives a citation, the source is real.' False — the citation is generated text that looks like a citation. It must be verified in a database before you trust it. Second: 'Asking the same model to check itself fully verifies the answer.' False — a model can confidently reaffirm its own hallucination. Self-checking is a useful starting nudge, not a verification substitute. Third: 'Confident tone means reliable content.' False — the model generates confident-sounding text regardless of whether the underlying claim is true or fabricated. Confidence is a style property, not an accuracy signal. Fourth: 'AI never makes things up about well-known topics.' False — hallucinations occur on common topics too; frequency may differ but the risk never disappears. These four are the core distractors in the quiz. Name them out loud, then cure each.</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four-step verification workflow — Skill 10 in full. Step one: ask for sources. Do not accept a claim and move on; ask the AI what it is basing the claim on, then check whether that source exists and says what the AI claims. Step two: cross-check in a second model. A hallucination generated by one model may not be generated by another — discrepancy is a strong signal to investigate further. Agreement is not proof; it raises your confidence. Step three: ask the AI to critique itself. 'How certain are you about this? Is any part of this answer something you might be guessing?' This prompt sometimes surfaces uncertainty the model didn't volunteer. It does not replace external verification, but it often reveals the shakiest claims first. Step four: verify in an authoritative external source — a library database, an official government site, the journal's own search interface, the organization's own website. This is the only step that establishes ground truth independently of AI. All four together form a complete workflow.</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Watch me run the full workflow live. I am going to ask the AI a question in a domain where hallucinations are common — I'll ask for citations on a moderately niche academic topic. Step one: I ask the question and capture the answer. The AI gives me three citations with authors, titles, and journals. They look completely plausible. Step two: I ask for sources and ask the AI how confident it is. It expresses confidence. Step three: I cross-check by asking a second model the same question. The second model gives partially different citations — a mismatch. Step four: I take the most suspicious-looking citation and search it in a real library database. It does not exist. A real paper by that author on a related topic does exist — the AI blended the author's real work with a fabricated title. This is the most common form of invented citation: real author, invented paper. The fix: always verify citations in a database before citing them in your own work.</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practical toolkit you will use this week and every week after. For cross-checking AI claims: any second approved assistant works (ChatGPT at chatgpt.com, Claude at claude.com, Gemini at gemini.google.com, Copilot at copilot.microsoft.com — free accounts are sufficient). For verifying academic citations: your library's database portal (ask a librarian or check your institution's library homepage for access to databases like JSTOR or similar). For verifying statistics and factual claims: authoritative primary sources — government data portals, official organization websites, peer-reviewed journals via your library. For verifying quotes: a keyword search in quotation marks for the alleged text, or checking the author's published works directly. A note on asking AI to check AI: using one AI to check another helps, but two models trained on similar data can share similar hallucinations. External verification in a source the AI did not write is always the most reliable final step.</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10 OF 16 - AI 101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TRUST BUT VERIFY</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Verification, Hallucination &amp; Critical Thinking</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PROMPTING FIXES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REDUCE HALLUCINATION RISK</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Add: 'If you are not certain this source exists, say so — do not guess'</a:t>
            </a:r>
          </a:p>
          <a:p>
            <a:pPr algn="l">
              <a:spcAft>
                <a:spcPts val="1000"/>
              </a:spcAft>
            </a:pPr>
            <a:r>
              <a:rPr sz="2200">
                <a:solidFill>
                  <a:srgbClr val="333333"/>
                </a:solidFill>
                <a:latin typeface="Arial"/>
              </a:rPr>
              <a:t>•  Ask for search terms rather than formatted citations you will paste directly</a:t>
            </a:r>
          </a:p>
          <a:p>
            <a:pPr algn="l">
              <a:spcAft>
                <a:spcPts val="1000"/>
              </a:spcAft>
            </a:pPr>
            <a:r>
              <a:rPr sz="2200">
                <a:solidFill>
                  <a:srgbClr val="333333"/>
                </a:solidFill>
                <a:latin typeface="Arial"/>
              </a:rPr>
              <a:t>•  Request the claim in plain language, then verify the detail yourself</a:t>
            </a:r>
          </a:p>
          <a:p>
            <a:pPr algn="l">
              <a:spcAft>
                <a:spcPts val="1000"/>
              </a:spcAft>
            </a:pPr>
            <a:r>
              <a:rPr sz="2200">
                <a:solidFill>
                  <a:srgbClr val="333333"/>
                </a:solidFill>
                <a:latin typeface="Arial"/>
              </a:rPr>
              <a:t>•  Probe sycophancy: 'Is there evidence against this? Could this be wrong?'</a:t>
            </a:r>
          </a:p>
          <a:p>
            <a:pPr algn="l">
              <a:spcAft>
                <a:spcPts val="1000"/>
              </a:spcAft>
            </a:pPr>
            <a:r>
              <a:rPr sz="2200">
                <a:solidFill>
                  <a:srgbClr val="333333"/>
                </a:solidFill>
                <a:latin typeface="Arial"/>
              </a:rPr>
              <a:t>•  After the answer: 'What is the weakest part of what you just said?'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WHEN TO TRUST, WHEN TO CHECK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 PRACTICAL FRAME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DISCUSSION THIS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RESPONSIBILITY &amp; TRUST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STUDIO 10</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HALLUCINATION HUNT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SUNDAY NOV 8</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Readings &amp; Resources — read/watch before Thursday (ungraded prep)</a:t>
            </a:r>
          </a:p>
          <a:p>
            <a:pPr algn="l">
              <a:spcAft>
                <a:spcPts val="1000"/>
              </a:spcAft>
            </a:pPr>
            <a:r>
              <a:rPr sz="2200">
                <a:solidFill>
                  <a:srgbClr val="333333"/>
                </a:solidFill>
                <a:latin typeface="Arial"/>
              </a:rPr>
              <a:t>•  Lecture Tutorial 10 — work with one approved assistant; submit share link (graded)</a:t>
            </a:r>
          </a:p>
          <a:p>
            <a:pPr algn="l">
              <a:spcAft>
                <a:spcPts val="1000"/>
              </a:spcAft>
            </a:pPr>
            <a:r>
              <a:rPr sz="2200">
                <a:solidFill>
                  <a:srgbClr val="333333"/>
                </a:solidFill>
                <a:latin typeface="Arial"/>
              </a:rPr>
              <a:t>•  Practice Exercises — ungraded warm-ups before the quiz</a:t>
            </a:r>
          </a:p>
          <a:p>
            <a:pPr algn="l">
              <a:spcAft>
                <a:spcPts val="1000"/>
              </a:spcAft>
            </a:pPr>
            <a:r>
              <a:rPr sz="2200">
                <a:solidFill>
                  <a:srgbClr val="333333"/>
                </a:solidFill>
                <a:latin typeface="Arial"/>
              </a:rPr>
              <a:t>•  Studio 10: Hallucination Hunt — elicit, document, verify, report (50 pts)</a:t>
            </a:r>
          </a:p>
          <a:p>
            <a:pPr algn="l">
              <a:spcAft>
                <a:spcPts val="1000"/>
              </a:spcAft>
            </a:pPr>
            <a:r>
              <a:rPr sz="2200">
                <a:solidFill>
                  <a:srgbClr val="333333"/>
                </a:solidFill>
                <a:latin typeface="Arial"/>
              </a:rPr>
              <a:t>•  Quiz 10 — covers hallucination shapes, sycophancy, verification steps (NO AI)</a:t>
            </a:r>
          </a:p>
          <a:p>
            <a:pPr algn="l">
              <a:spcAft>
                <a:spcPts val="1000"/>
              </a:spcAft>
            </a:pPr>
            <a:r>
              <a:rPr sz="2200">
                <a:solidFill>
                  <a:srgbClr val="333333"/>
                </a:solidFill>
                <a:latin typeface="Arial"/>
              </a:rPr>
              <a:t>•  Discussion 10 — when is it irresponsible to trust AI? (20 pts)</a:t>
            </a:r>
          </a:p>
          <a:p>
            <a:pPr algn="l">
              <a:spcAft>
                <a:spcPts val="1000"/>
              </a:spcAft>
            </a:pPr>
            <a:r>
              <a:rPr sz="2200">
                <a:solidFill>
                  <a:srgbClr val="333333"/>
                </a:solidFill>
                <a:latin typeface="Arial"/>
              </a:rPr>
              <a:t>•  Assignment 10 — identify hallucination types; design a workflow; cross-check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AGENTS AND COWORK</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BIG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HOW DO YOU KNOW IT'S TRUE?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WHY AI HALLUCINATES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PLAUSIBLE TEXT, NOT VERIFIED TRUTH</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FIVE PREDICTABLE SHAPES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THE HALLUCINATION FAMILY</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Invented citations — paper title, author, journal look real; the paper does not exist</a:t>
            </a:r>
          </a:p>
          <a:p>
            <a:pPr algn="l">
              <a:spcAft>
                <a:spcPts val="1000"/>
              </a:spcAft>
            </a:pPr>
            <a:r>
              <a:rPr sz="2200">
                <a:solidFill>
                  <a:srgbClr val="333333"/>
                </a:solidFill>
                <a:latin typeface="Arial"/>
              </a:rPr>
              <a:t>•  Fabricated statistics — percentage, count, or finding stated with no real source</a:t>
            </a:r>
          </a:p>
          <a:p>
            <a:pPr algn="l">
              <a:spcAft>
                <a:spcPts val="1000"/>
              </a:spcAft>
            </a:pPr>
            <a:r>
              <a:rPr sz="2200">
                <a:solidFill>
                  <a:srgbClr val="333333"/>
                </a:solidFill>
                <a:latin typeface="Arial"/>
              </a:rPr>
              <a:t>•  Fake case law — court ruling cited with believable name and date; never happened</a:t>
            </a:r>
          </a:p>
          <a:p>
            <a:pPr algn="l">
              <a:spcAft>
                <a:spcPts val="1000"/>
              </a:spcAft>
            </a:pPr>
            <a:r>
              <a:rPr sz="2200">
                <a:solidFill>
                  <a:srgbClr val="333333"/>
                </a:solidFill>
                <a:latin typeface="Arial"/>
              </a:rPr>
              <a:t>•  Wrong arithmetic — the model calculates a number confidently and incorrectly</a:t>
            </a:r>
          </a:p>
          <a:p>
            <a:pPr algn="l">
              <a:spcAft>
                <a:spcPts val="1000"/>
              </a:spcAft>
            </a:pPr>
            <a:r>
              <a:rPr sz="2200">
                <a:solidFill>
                  <a:srgbClr val="333333"/>
                </a:solidFill>
                <a:latin typeface="Arial"/>
              </a:rPr>
              <a:t>•  Fabricated quotes — words attributed to a real person who never said them</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SECOND FAILURE MODE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SYCOPHANCY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MISCONCEPTIONS TO NAME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STUDENTS GET WRONG</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SKILL 10 - THE WORKFLOW</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FOUR VERIFICATION MOVES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1. Ask for sources — request the citation or source, then check it exists and says what is claimed</a:t>
            </a:r>
          </a:p>
          <a:p>
            <a:pPr algn="l">
              <a:spcAft>
                <a:spcPts val="1000"/>
              </a:spcAft>
            </a:pPr>
            <a:r>
              <a:rPr sz="2200">
                <a:solidFill>
                  <a:srgbClr val="333333"/>
                </a:solidFill>
                <a:latin typeface="Arial"/>
              </a:rPr>
              <a:t>•  2. Cross-check in a second model — ask a different AI the same question and compare answers</a:t>
            </a:r>
          </a:p>
          <a:p>
            <a:pPr algn="l">
              <a:spcAft>
                <a:spcPts val="1000"/>
              </a:spcAft>
            </a:pPr>
            <a:r>
              <a:rPr sz="2200">
                <a:solidFill>
                  <a:srgbClr val="333333"/>
                </a:solidFill>
                <a:latin typeface="Arial"/>
              </a:rPr>
              <a:t>•  3. Ask the AI to critique itself — 'How certain are you? Could any of this be wrong?'</a:t>
            </a:r>
          </a:p>
          <a:p>
            <a:pPr algn="l">
              <a:spcAft>
                <a:spcPts val="1000"/>
              </a:spcAft>
            </a:pPr>
            <a:r>
              <a:rPr sz="2200">
                <a:solidFill>
                  <a:srgbClr val="333333"/>
                </a:solidFill>
                <a:latin typeface="Arial"/>
              </a:rPr>
              <a:t>•  4. Verify in an authoritative source — library database, official site, primary document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LIVE DEMO</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ELICIT, CATCH, FIX</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WORKFLOW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YOUR VERIFICATION TOOLKIT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