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 the week the course shifts from 'prompt well' to 'build workflows.' This is the first of four weeks on Claude Cowork, the desktop automation platform where Claude can read and write your actual files, run multi-step tasks, and remember what it learned in a project. The big idea this week: an AI agent isn't just a chatbot. A chatbot responds once per turn; an agent plans and executes a sequence of actions on your behalf. Big grade reminder before we go: quizzes and the midterm are no-AI — those confirm that YOU understand. But tutorials, Studio, discussion, and the assignment? AI required. Bring your laptop; we're building live today.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task is the unit of work in Cowork. You give Claude a prompt inside a project, and it plans and executes the work. From the docs: Claude analyzes the request, creates a plan, breaks complex work into subtasks, runs code and shell commands in an isolated virtual machine, and delivers outputs to your file system. You get progress indicators throughout so you can watch or steer. There are two permission modes: 'Ask before acting' (Claude pauses for your approval at each step — recommended for sensitive files) and 'Act without asking' (faster; use only when actively supervising and working with trusted files). Neither mode removes the explicit approval before permanent file deletion.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tech-audit slide. Cowork is powerful — it can also confidently do the wrong thing. Concrete failure modes: wrote to the wrong folder, misread a filename, summarized only part of the document, invented a fact while synthesizing notes. The verification habit from Week 10 applies here with extra urgency: an agent's error propagates into a file you might act on or send. Always open the output file and check it. In the Studio this week you'll deliberately run a task, catch its mistake, and describe how you'd add a project instruction to prevent it. The habit: agents are interns who need supervision, especially at first.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this checklist as non-negotiable habit. Cowork runs code and writes real files — that's real power and real risk. Least-privilege: if the task is 'summarize my meeting notes,' connect the meeting-notes folder, not your entire Documents directory. Approval mode: defaulting to 'Ask before acting' adds a small time cost and removes large surprise costs. And the absolute rule — shared across every agentic tool this course covers — is that you retain authority over anything involving money, purchases, or irreversible consequential actions. These are confirmed in the official 'Use Cowork safely' doc (support.claude.com/en/articles/13364135).</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through the week's work table. Everything except the quiz has AI required — that's the course design. The Studio is the biggest lift: creating a real Cowork project, running a real task, and writing a verification report. If Cowork isn't available (free plan or access issue), the Studio has a doc-reading + planning alternative — it's concrete and still earns full credit. Everything is due Sunday Nov 15, 11:59 p.m. Start the Studio early; Cowork tasks take longer than a chat reply, and there's a readiness-check step before you even start.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we go deeper into Cowork's architecture: Skills (built-in docx/pptx/xlsx/pdf generators plus custom skills you can write); Connectors (MCP — the open standard Anthropic created for connecting AI to external apps like Gmail, Google Drive, Notion, and GitHub); and Artifacts (live, persistent views that refresh from your connected data). The vocabulary this week — project, connected folder, task, memory — is the foundation for all of it. Come back with your first project running and a sense of what it felt like to let Claude act on your files instead of just reply to you.</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question for the next four weeks: what changes when an AI doesn't just reply to you — but acts? A chatbot gives you a draft of an email and you send it yourself. An agent reads your inbox, drafts the reply, saves it to the right folder, and logs it in a spreadsheet — all in one go. That's a different category of tool. More powerful, more useful, and with genuine new risks. We'll unpack both this week. The key terms to nail: agent, agentic, project, connected folder, task, memory. By Sunday you'll have built your first real Cowork project.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Plain language first: an AI agent takes multi-step actions on your behalf to accomplish a goal. A standard chatbot responds to one message with one reply and stops. An agent — like Cowork — analyzes your request, breaks it into subtasks, executes them in sequence (or in parallel), reads input files, writes output files, coordinates sub-agents for complex work, and delivers finished results. The key word is 'agentic': the tool has agency — it acts, not just answers. Classic misconception to defeat this week: 'an agent is just a chatbot with a fancier name.' No. The difference is action versus reply.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slide up and work through the contrast out loud. Chatbots are fundamentally request-response: one in, one out, human acts. Agents are goal-directed: you describe an outcome, the agent figures out the steps and executes them. That's why agentic tools need a different safety posture. When a chatbot is wrong, it gives you a bad draft. When an agent is wrong, it might write the wrong content to the wrong file. The extra power requires extra care — which is what the safety discussion this week is about.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Claude Cowork is the desktop surface of the Claude app where Claude gets file access, runs tasks in the background, and works inside connected folders. Per the official docs (support.claude.com/en/articles/13345190), Cowork runs directly on your computer in the Claude Desktop app — not in the browser. It uses the same agentic architecture as Claude Code, now accessible without a terminal. Key capabilities confirmed in the docs: direct local file access; sub-agent coordination for complex tasks; professional output formats (Excel, PowerPoint, Markdown, docs); scheduled tasks; and projects. Availability: paid plans only (Pro, Max, Team, Enterprise) on macOS and Windows.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install flow. Students on free plans won't be able to run Cowork — the Studio includes a doc-reading alternative for them. The official getting-started guide is at support.claude.com/en/articles/13345190 — link it in your H file. Key constraint from the docs: the Claude Desktop app must remain open while Claude is working. If you close it or the computer sleeps, the active task stops. That constraint matters for the Studio. One more thing: before any task, Claude shows you its plan — you approve before it acts on sensitive files.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project in Cowork is a persistent, self-contained workspace with its own files, instructions, and memory. From the official docs (support.claude.com/en/articles/14116274): you can create a project from scratch, import from an existing Claude chat project, or use an existing folder on your computer. Each project has: instructions (add tone, formatting, or rules for all tasks in that project); scheduled tasks (recurring work scoped to the project); context (a local folder, a chat project link, or a URL); and memory (Claude remembers context from prior tasks in the project and applies it to future tasks). Memory is scoped to the project — what it learns in one project doesn't carry to others.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anatomy of a Cowork project. Instructions are like standing orders: 'always save summaries as Markdown,' 'write in plain language,' 'put output in the /output subfolder.' The connected folder is the heart of the file-read/file-write capability. Memory is what makes a project more powerful than a fresh chat every time — Claude retains what it learned in previous tasks. For example: you tell it in Task 1 that your notes use a specific shorthand; in Task 3 it still knows that. Memory is scoped to the project, so it doesn't bleed into other projects.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practical thing to teach this week: Cowork reads input files (notes, drafts, data) and writes output files (summaries, reports, formatted docs) directly in your connected folder — no uploading, no copy-pasting. Markdown is the natural format for plain text tasks. Drop a notes.md file in your connected folder, prompt Claude to 'summarize this file and save the summary as summary.md,' and it does exactly that. Via built-in skills it can also output .docx, .pptx, and .xlsx. The key teaching point: Claude is reaching into your filesystem, not a sandbox. That's why you grant it access to only what it needs.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11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AGENTS &amp; COWORK I</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Projects, Files &amp; the Desktop</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RUNNING TASKS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HOW A TASK WORKS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 — ALWAYS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CHECK THE OUTPUT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USING AGENTS SAFELY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SAFETY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Grant least privilege: connect only the folder(s) Claude actually needs</a:t>
            </a:r>
          </a:p>
          <a:p>
            <a:pPr algn="l">
              <a:spcAft>
                <a:spcPts val="1000"/>
              </a:spcAft>
            </a:pPr>
            <a:r>
              <a:rPr sz="2200">
                <a:solidFill>
                  <a:srgbClr val="333333"/>
                </a:solidFill>
                <a:latin typeface="Arial"/>
              </a:rPr>
              <a:t>•  Use 'Ask before acting' when working with sensitive or unfamiliar files</a:t>
            </a:r>
          </a:p>
          <a:p>
            <a:pPr algn="l">
              <a:spcAft>
                <a:spcPts val="1000"/>
              </a:spcAft>
            </a:pPr>
            <a:r>
              <a:rPr sz="2200">
                <a:solidFill>
                  <a:srgbClr val="333333"/>
                </a:solidFill>
                <a:latin typeface="Arial"/>
              </a:rPr>
              <a:t>•  Review Claude's plan before letting it run</a:t>
            </a:r>
          </a:p>
          <a:p>
            <a:pPr algn="l">
              <a:spcAft>
                <a:spcPts val="1000"/>
              </a:spcAft>
            </a:pPr>
            <a:r>
              <a:rPr sz="2200">
                <a:solidFill>
                  <a:srgbClr val="333333"/>
                </a:solidFill>
                <a:latin typeface="Arial"/>
              </a:rPr>
              <a:t>•  Open and read every output file before acting on it or sending it</a:t>
            </a:r>
          </a:p>
          <a:p>
            <a:pPr algn="l">
              <a:spcAft>
                <a:spcPts val="1000"/>
              </a:spcAft>
            </a:pPr>
            <a:r>
              <a:rPr sz="2200">
                <a:solidFill>
                  <a:srgbClr val="333333"/>
                </a:solidFill>
                <a:latin typeface="Arial"/>
              </a:rPr>
              <a:t>•  Never let an agent move money, execute trades, or make purchases — you do those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15</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Tutorial 11: work through agents/projects/Cowork with an AI coach — submit chat link</a:t>
            </a:r>
          </a:p>
          <a:p>
            <a:pPr algn="l">
              <a:spcAft>
                <a:spcPts val="1000"/>
              </a:spcAft>
            </a:pPr>
            <a:r>
              <a:rPr sz="2200">
                <a:solidFill>
                  <a:srgbClr val="333333"/>
                </a:solidFill>
                <a:latin typeface="Arial"/>
              </a:rPr>
              <a:t>•  Practice 11: 5 exercises on agent vs. chatbot, Cowork terms, safe-use scenarios</a:t>
            </a:r>
          </a:p>
          <a:p>
            <a:pPr algn="l">
              <a:spcAft>
                <a:spcPts val="1000"/>
              </a:spcAft>
            </a:pPr>
            <a:r>
              <a:rPr sz="2200">
                <a:solidFill>
                  <a:srgbClr val="333333"/>
                </a:solidFill>
                <a:latin typeface="Arial"/>
              </a:rPr>
              <a:t>•  Studio 11 (50 pts): 'Your First Cowork Project' — create a project, connect a folder, run a task that reads and writes a file, catch the error, reflect</a:t>
            </a:r>
          </a:p>
          <a:p>
            <a:pPr algn="l">
              <a:spcAft>
                <a:spcPts val="1000"/>
              </a:spcAft>
            </a:pPr>
            <a:r>
              <a:rPr sz="2200">
                <a:solidFill>
                  <a:srgbClr val="333333"/>
                </a:solidFill>
                <a:latin typeface="Arial"/>
              </a:rPr>
              <a:t>•  Quiz 11 (10 pts): 10 auto-graded items — NO AI on the quiz</a:t>
            </a:r>
          </a:p>
          <a:p>
            <a:pPr algn="l">
              <a:spcAft>
                <a:spcPts val="1000"/>
              </a:spcAft>
            </a:pPr>
            <a:r>
              <a:rPr sz="2200">
                <a:solidFill>
                  <a:srgbClr val="333333"/>
                </a:solidFill>
                <a:latin typeface="Arial"/>
              </a:rPr>
              <a:t>•  Discussion 11 (20 pts): 'What changes when AI can read and write your files?' — evenhanded, post AI summary + chat link</a:t>
            </a:r>
          </a:p>
          <a:p>
            <a:pPr algn="l">
              <a:spcAft>
                <a:spcPts val="1000"/>
              </a:spcAft>
            </a:pPr>
            <a:r>
              <a:rPr sz="2200">
                <a:solidFill>
                  <a:srgbClr val="333333"/>
                </a:solidFill>
                <a:latin typeface="Arial"/>
              </a:rPr>
              <a:t>•  Assignment 11 (100 pts): agent vs. chatbot, projects/folders/tasks explained, file workflow plan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COMING NEXT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WEEK 12 PREVIEW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CHANGES WHEN AI ACTS?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SKILL 12 — THE CORE CONCEPT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IS AN AGENT?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AGENT VS. CHATBOT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SPOT THE DIFFERENCE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Chatbot: you prompt → it replies → you act on the reply yourself</a:t>
            </a:r>
          </a:p>
          <a:p>
            <a:pPr algn="l">
              <a:spcAft>
                <a:spcPts val="1000"/>
              </a:spcAft>
            </a:pPr>
            <a:r>
              <a:rPr sz="2200">
                <a:solidFill>
                  <a:srgbClr val="333333"/>
                </a:solidFill>
                <a:latin typeface="Arial"/>
              </a:rPr>
              <a:t>•  Agent: you describe a goal → it plans → executes steps → delivers finished output</a:t>
            </a:r>
          </a:p>
          <a:p>
            <a:pPr algn="l">
              <a:spcAft>
                <a:spcPts val="1000"/>
              </a:spcAft>
            </a:pPr>
            <a:r>
              <a:rPr sz="2200">
                <a:solidFill>
                  <a:srgbClr val="333333"/>
                </a:solidFill>
                <a:latin typeface="Arial"/>
              </a:rPr>
              <a:t>•  Agent reads your files, writes to your folders, coordinates sub-tasks</a:t>
            </a:r>
          </a:p>
          <a:p>
            <a:pPr algn="l">
              <a:spcAft>
                <a:spcPts val="1000"/>
              </a:spcAft>
            </a:pPr>
            <a:r>
              <a:rPr sz="2200">
                <a:solidFill>
                  <a:srgbClr val="333333"/>
                </a:solidFill>
                <a:latin typeface="Arial"/>
              </a:rPr>
              <a:t>•  Agent can run in the background while you do something else</a:t>
            </a:r>
          </a:p>
          <a:p>
            <a:pPr algn="l">
              <a:spcAft>
                <a:spcPts val="1000"/>
              </a:spcAft>
            </a:pPr>
            <a:r>
              <a:rPr sz="2200">
                <a:solidFill>
                  <a:srgbClr val="333333"/>
                </a:solidFill>
                <a:latin typeface="Arial"/>
              </a:rPr>
              <a:t>•  Both can be wrong — agents can be wrong AND take a bad action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IS CLAUDE COWORK?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DESKTOP PLATFORM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GETTING STARTED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INSTALLING COWORK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Requires Claude Desktop app — download at claude.com/download</a:t>
            </a:r>
          </a:p>
          <a:p>
            <a:pPr algn="l">
              <a:spcAft>
                <a:spcPts val="1000"/>
              </a:spcAft>
            </a:pPr>
            <a:r>
              <a:rPr sz="2200">
                <a:solidFill>
                  <a:srgbClr val="333333"/>
                </a:solidFill>
                <a:latin typeface="Arial"/>
              </a:rPr>
              <a:t>•  Paid plan required: Pro, Max, Team, or Enterprise</a:t>
            </a:r>
          </a:p>
          <a:p>
            <a:pPr algn="l">
              <a:spcAft>
                <a:spcPts val="1000"/>
              </a:spcAft>
            </a:pPr>
            <a:r>
              <a:rPr sz="2200">
                <a:solidFill>
                  <a:srgbClr val="333333"/>
                </a:solidFill>
                <a:latin typeface="Arial"/>
              </a:rPr>
              <a:t>•  Open Claude Desktop → click the Cowork tab to switch to Tasks mode</a:t>
            </a:r>
          </a:p>
          <a:p>
            <a:pPr algn="l">
              <a:spcAft>
                <a:spcPts val="1000"/>
              </a:spcAft>
            </a:pPr>
            <a:r>
              <a:rPr sz="2200">
                <a:solidFill>
                  <a:srgbClr val="333333"/>
                </a:solidFill>
                <a:latin typeface="Arial"/>
              </a:rPr>
              <a:t>•  Run the readiness check if unsure (macOS/Windows links in the docs)</a:t>
            </a:r>
          </a:p>
          <a:p>
            <a:pPr algn="l">
              <a:spcAft>
                <a:spcPts val="1000"/>
              </a:spcAft>
            </a:pPr>
            <a:r>
              <a:rPr sz="2200">
                <a:solidFill>
                  <a:srgbClr val="333333"/>
                </a:solidFill>
                <a:latin typeface="Arial"/>
              </a:rPr>
              <a:t>•  App must stay open while Claude is working on a task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COWORK CORE CONCEPT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PROJECTS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INSIDE A PROJECT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EACH PIECE DOES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Instructions: tell Claude your preferences — tone, format, file-naming rules</a:t>
            </a:r>
          </a:p>
          <a:p>
            <a:pPr algn="l">
              <a:spcAft>
                <a:spcPts val="1000"/>
              </a:spcAft>
            </a:pPr>
            <a:r>
              <a:rPr sz="2200">
                <a:solidFill>
                  <a:srgbClr val="333333"/>
                </a:solidFill>
                <a:latin typeface="Arial"/>
              </a:rPr>
              <a:t>•  Connected folder: a local folder Claude can read inputs from and write outputs to</a:t>
            </a:r>
          </a:p>
          <a:p>
            <a:pPr algn="l">
              <a:spcAft>
                <a:spcPts val="1000"/>
              </a:spcAft>
            </a:pPr>
            <a:r>
              <a:rPr sz="2200">
                <a:solidFill>
                  <a:srgbClr val="333333"/>
                </a:solidFill>
                <a:latin typeface="Arial"/>
              </a:rPr>
              <a:t>•  Context: attach files, link a chat project, or paste a URL as reference</a:t>
            </a:r>
          </a:p>
          <a:p>
            <a:pPr algn="l">
              <a:spcAft>
                <a:spcPts val="1000"/>
              </a:spcAft>
            </a:pPr>
            <a:r>
              <a:rPr sz="2200">
                <a:solidFill>
                  <a:srgbClr val="333333"/>
                </a:solidFill>
                <a:latin typeface="Arial"/>
              </a:rPr>
              <a:t>•  Memory: Claude learns from each task and applies that knowledge to the next</a:t>
            </a:r>
          </a:p>
          <a:p>
            <a:pPr algn="l">
              <a:spcAft>
                <a:spcPts val="1000"/>
              </a:spcAft>
            </a:pPr>
            <a:r>
              <a:rPr sz="2200">
                <a:solidFill>
                  <a:srgbClr val="333333"/>
                </a:solidFill>
                <a:latin typeface="Arial"/>
              </a:rPr>
              <a:t>•  Scheduled tasks: recurring work tied to this project's context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FILE READ / FILE WRITE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MARKDOWN IN, MARKDOWN OUT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