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12 — the second of four deep-dive Cowork weeks. Last week students set up a project, connected a folder, and ran a task. This week adds three powerful features: skills (reusable instruction sets), connectors (MCP links to external apps), and live artifacts (persistent, refreshing views). Plus plugins — bundles of all three. Quick reminder on AI policy: AI is required on the Studio, discussion, tutorial, practice, and assignment this week; AI is banned on Quiz 12, which checks personal understanding. Studios are worth 50 pts (15% of the grade); quizzes are 10 pts. Bring laptops — we'll demo connectors directory and a built-in skill live today.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plugin is a bundle — skills, connectors, and sub-agents assembled for a specific role or workflow. Install one plugin and get a ready-to-go setup: pre-configured skills, pre-wired connectors, sometimes sub-agents that handle specialized tasks. Claude includes built-in marketplaces (the Knowledge Work marketplace, for example, added by default) and you can add others. The Customize menu in the sidebar is where plugins, skills, and connectors are all gathered in one place. There is also a unified directory for browsing all three. Sources: support.claude.com/en/articles/13837440 and support.claude.com/en/articles/14328846. The key quiz trap: 'a plugin is just a very long skill.' No — a plugin bundles multiple kinds of components, including connectors and sub-agents. A single skill file is not a plugin.</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AI-critique moment — do this as a live class exercise. Ask an approved assistant (project it so everyone can see): 'What connectors are available in Claude Cowork? Name them all and say what each one does.' The assistant will produce a list. Some items will be accurate. Some will be invented. Some will overstate capabilities (e.g., claiming a connector can 'write to your Gmail inbox' when it only has read access for a particular plan). Have students compare the output against the official connectors page at support.claude.com/en/articles/11176164. What's accurate? What's fabricated? What's subtly wrong? This exercise is the Studio in miniature. The point: even when you're using AI to learn about AI features, the product-accuracy discipline still applies. Doc first, AI second.</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due-date table quickly. Two things to flag. First: the Studio is the biggest deliverable this week at 50 pts — encourage students to start it this week, not Sunday night. The Studio has them actually using or designing a built-in skill, a connector, or a live artifact, and then catching an over-claim. It rewards judgment and verification, not just raw output. Second: Quiz 12 is closed to AI — it checks personal understanding of the four-way distinction. Students who try to look things up mid-quiz will miss the point and the points. The best prep is the tutorial, the practice exercises, and actually reading the official docs.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Week 13 briefly but precisely: next week we set these connections to work automatically, on a schedule, in the background — without you watching each run. Claude can send a morning briefing, a weekly digest, a reminder — on a recurring schedule. This is where Cowork becomes a genuine push-technology system rather than a pull-technology one. One important constraint to preview: scheduled tasks only run while your computer is awake and the Claude desktop app is open. Tease it as a genuine limitation students will need to understand — it affects what they can realistically automate. That's the load-bearing fact of Week 13.</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Close with the course's through-line, applied to this week's content. Every Cowork feature claim in this course — skills, connectors, artifacts, plugins, MCP — was verified against official Anthropic documentation before it was taught. The links are in the readings. If any claim about a Cowork feature you encounter this week — from a video, a blog post, an AI answer — doesn't match the official docs, trust the docs. Not because docs are perfect, but because product claims require primary-source verification, and the primary source for Cowork is support.claude.com and code.claude.com/docs. The Studio asks you to catch exactly one over-claim. By now you know what to look for: fabricated feature names, specific counts that change, capabilities the docs don't support. You've been training for this all term.</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this question: when AI can reach your email, your calendar, your project files, and your Slack messages — all automatically — what's the right way to set that up, and where do you draw the line between genuinely helpful and a privacy risk you didn't mean to take? That question is the through-line for the week. It drives the discussion topic, informs the Studio, and anchors the assignment. Before we can answer it, we need to understand the mechanics: skills, connectors, artifacts, plugins — what each one is and what it actually does.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this on the board and leave it up all class: Skill = instruction set. Connector = app link. Artifact = live view. Plugin = bundle. These four concepts are the entire vocabulary of the week. Everything else — permissions, MCP, the connectors directory, least privilege — is detail layered onto these four. Students who nail this four-way distinction will ace the quiz and breeze through the assignment. Students who blur them (especially skill vs. connector) will struggle. Say the memory hook out loud: 'Skill equals instruction set. Connector equals app link. Artifact equals live view. Plugin equals bundle.' Have the class repeat it.</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Teach skills with a live demo. Ask Claude in a Cowork task to 'write a Word document summarizing the following notes:' and paste 3-4 bullet points. Show the resulting .docx file appearing in the connected folder. Then open it. Students will be struck by how seamlessly it works. Emphasize the critical distinction now while it's fresh: a skill is a LOCAL instruction file. It does not connect to Gmail, Notion, or any external app. If a student says 'I can use a skill to pull my Google Calendar' — that's the misconception to cure. Pull = connector. Format and generate = skill.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Custom skills take the 'write once, reuse' idea from Week 6's prompt library and upgrade it: instead of pasting a long prompt every time, you encode it as a SKILL.md file and Claude has it on demand. Example: you teach weekly status reports. You want every report to have the same sections: what was done, what's blocked, next steps, owner for each item, formatted as a table. Write that as a SKILL.md file once, invoke the skill, and the format is automatic forever. The SKILL.md file itself is just Markdown with a short YAML frontmatter block at the top — no code required. This is a light moment to celebrate: 'You can build a skill with the same tools you've been using since Week 3 — just Markdown.'</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most important concept of the week: connectors. A connector links Claude to an external app or data source using MCP — the Model Context Protocol. MCP is an open standard created by Anthropic for AI systems to connect to tools and data. Not a proprietary Claude feature — an open standard, meaning other AI systems can implement it too. In Cowork, connectors are vetted MCP servers. Each one shows up in the connectors directory with a detail page listing exactly what it can read and write and what permissions it requests. Key examples from the official docs: Gmail, Google Calendar, Google Drive, Slack, Notion, GitHub, Microsoft 365/Outlook, Linear. Never quote an exact total count — the directory grows frequently. Sources: support.claude.com/en/articles/11176164 and support.claude.com/en/articles/11596036.</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most important safe-use concept for connectors: least privilege. Grant only the permissions the task actually needs — no more. Two practical rules. One: Claude inherits your permissions in the connected service. If you can't see a file in Google Drive without the connector, Claude can't either. Two: connectors are scoped separately. Connecting Gmail does not automatically give Claude access to Google Calendar or Drive — each connector's permissions are set independently when you add it. Walk through a live example on the projector: open the connectors directory, click on Google Calendar, show the permission options. Model the decision: 'For this task I need read access to my meeting calendar — so I grant calendar read, not calendar+drive+gmail.' This is the behavior the Studio will test.</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slide is the misconception cure moment — make it interactive. Put each wrong statement up, ask the class to spot the error, then reveal the cure. The skill-vs-connector confusion is the #1 error this week; every distractor in the quiz exploits it. Reinforce with the recipe analogy: 'A skill is a recipe. A connector is the grocery store. You need both for a great meal, but they are completely different things.' The count-specificity point is a product-accuracy discipline reminder: never quote a number that changes frequently. On Quiz Q6, students who say 'there are exactly 47 connectors' get that item wrong — it's an engineered distractor.</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artifacts are the feature students most often misunderstand at first. Clarify the contrast clearly. A one-off chat output: you ask Claude to list your open GitHub issues; it produces text in a chat thread; next time you need it, you ask again from scratch. A live artifact: Claude builds a persistent, interactive dashboard of your open GitHub issues; it saves in its own place (not buried in a thread); it refreshes with current data from your GitHub connector each time you open it; it keeps version history. The limit to emphasize: a live artifact can only use the connectors you explicitly approved when you created or updated it. It does NOT automatically reach all your connectors. This is intentional safety design. Source: support.claude.com/en/articles/14729249-use-live-artifacts-in-claude-cowork.</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12 OF 16 — AI 101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3800" b="1">
                <a:solidFill>
                  <a:srgbClr val="FFFFFF"/>
                </a:solidFill>
                <a:latin typeface="Arial"/>
              </a:rPr>
              <a:t>SKILLS, CONNECTORS &amp; ARTIFACTS</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Claude Cowork II — Obj. 5</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PLUGINS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SKILLS + CONNECTORS + SUB-AGENTS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VERIFY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CAN YOU CATCH THE OVER-CLAIM?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WHAT'S DUE SUNDAY NOV 22</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Tutorial 12 — share link + completion summary (graded, 5% group)</a:t>
            </a:r>
          </a:p>
          <a:p>
            <a:pPr algn="l">
              <a:spcAft>
                <a:spcPts val="1000"/>
              </a:spcAft>
            </a:pPr>
            <a:r>
              <a:rPr sz="2200">
                <a:solidFill>
                  <a:srgbClr val="333333"/>
                </a:solidFill>
                <a:latin typeface="Arial"/>
              </a:rPr>
              <a:t>•  Practice exercises — ungraded, recommended</a:t>
            </a:r>
          </a:p>
          <a:p>
            <a:pPr algn="l">
              <a:spcAft>
                <a:spcPts val="1000"/>
              </a:spcAft>
            </a:pPr>
            <a:r>
              <a:rPr sz="2200">
                <a:solidFill>
                  <a:srgbClr val="333333"/>
                </a:solidFill>
                <a:latin typeface="Arial"/>
              </a:rPr>
              <a:t>•  Studio 12 — 'Skill, Connector, or Artifact?' — 50 pts</a:t>
            </a:r>
          </a:p>
          <a:p>
            <a:pPr algn="l">
              <a:spcAft>
                <a:spcPts val="1000"/>
              </a:spcAft>
            </a:pPr>
            <a:r>
              <a:rPr sz="2200">
                <a:solidFill>
                  <a:srgbClr val="333333"/>
                </a:solidFill>
                <a:latin typeface="Arial"/>
              </a:rPr>
              <a:t>•  Quiz 12 — 10 items, NO AI (10% group)</a:t>
            </a:r>
          </a:p>
          <a:p>
            <a:pPr algn="l">
              <a:spcAft>
                <a:spcPts val="1000"/>
              </a:spcAft>
            </a:pPr>
            <a:r>
              <a:rPr sz="2200">
                <a:solidFill>
                  <a:srgbClr val="333333"/>
                </a:solidFill>
                <a:latin typeface="Arial"/>
              </a:rPr>
              <a:t>•  Discussion 12 — 'Where's the line?' — 20 pts, initial post Fri</a:t>
            </a:r>
          </a:p>
          <a:p>
            <a:pPr algn="l">
              <a:spcAft>
                <a:spcPts val="1000"/>
              </a:spcAft>
            </a:pPr>
            <a:r>
              <a:rPr sz="2200">
                <a:solidFill>
                  <a:srgbClr val="333333"/>
                </a:solidFill>
                <a:latin typeface="Arial"/>
              </a:rPr>
              <a:t>•  Assignment 12 — skill/connector/artifact/plugin problems —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SCHEDULED TASKS &amp; DISPATCH</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CORE DISCIPLINE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PRODUCT ACCURACY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BIG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WHERE'S THE LINE?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FOUR THINGS TO KNOW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COWORK POWER QUARTET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WHAT IS A SKILL?</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REUSABLE INSTRUCTION SET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A SKILL.md file: YAML frontmatter + Markdown instructions</a:t>
            </a:r>
          </a:p>
          <a:p>
            <a:pPr algn="l">
              <a:spcAft>
                <a:spcPts val="1000"/>
              </a:spcAft>
            </a:pPr>
            <a:r>
              <a:rPr sz="2200">
                <a:solidFill>
                  <a:srgbClr val="333333"/>
                </a:solidFill>
                <a:latin typeface="Arial"/>
              </a:rPr>
              <a:t>•  When invoked: the file's content enters the conversation</a:t>
            </a:r>
          </a:p>
          <a:p>
            <a:pPr algn="l">
              <a:spcAft>
                <a:spcPts val="1000"/>
              </a:spcAft>
            </a:pPr>
            <a:r>
              <a:rPr sz="2200">
                <a:solidFill>
                  <a:srgbClr val="333333"/>
                </a:solidFill>
                <a:latin typeface="Arial"/>
              </a:rPr>
              <a:t>•  Built-in skills: docx · pptx · xlsx · pdf</a:t>
            </a:r>
          </a:p>
          <a:p>
            <a:pPr algn="l">
              <a:spcAft>
                <a:spcPts val="1000"/>
              </a:spcAft>
            </a:pPr>
            <a:r>
              <a:rPr sz="2200">
                <a:solidFill>
                  <a:srgbClr val="333333"/>
                </a:solidFill>
                <a:latin typeface="Arial"/>
              </a:rPr>
              <a:t>•  Custom skills: you write a SKILL.md for any recurring task</a:t>
            </a:r>
          </a:p>
          <a:p>
            <a:pPr algn="l">
              <a:spcAft>
                <a:spcPts val="1000"/>
              </a:spcAft>
            </a:pPr>
            <a:r>
              <a:rPr sz="2200">
                <a:solidFill>
                  <a:srgbClr val="333333"/>
                </a:solidFill>
                <a:latin typeface="Arial"/>
              </a:rPr>
              <a:t>•  Key point: a skill is LOCAL — it does NOT pull external data</a:t>
            </a:r>
          </a:p>
          <a:p>
            <a:pPr algn="l">
              <a:spcAft>
                <a:spcPts val="1000"/>
              </a:spcAft>
            </a:pPr>
            <a:r>
              <a:rPr sz="2200">
                <a:solidFill>
                  <a:srgbClr val="333333"/>
                </a:solidFill>
                <a:latin typeface="Arial"/>
              </a:rPr>
              <a:t>•  Source: code.claude.com/docs/en/skills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CUSTOM SKILLS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WRITE ONCE, REUSE FOREVER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CONNECTORS (MCP)</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LINKING CLAUDE TO YOUR APPS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PERMISSIONS &amp; LEAST PRIVILEGE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GRANT ONLY WHAT YOU NEED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MISCONCEPTIONS — CURATE &amp; CURE</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SKILL ≠ CONNECTOR</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WRONG: 'A skill connects Claude to Gmail.'</a:t>
            </a:r>
          </a:p>
          <a:p>
            <a:pPr algn="l">
              <a:spcAft>
                <a:spcPts val="1000"/>
              </a:spcAft>
            </a:pPr>
            <a:r>
              <a:rPr sz="2200">
                <a:solidFill>
                  <a:srgbClr val="333333"/>
                </a:solidFill>
                <a:latin typeface="Arial"/>
              </a:rPr>
              <a:t>•  RIGHT: A skill is a local instruction file. Connector = the Gmail link.</a:t>
            </a:r>
          </a:p>
          <a:p>
            <a:pPr algn="l">
              <a:spcAft>
                <a:spcPts val="1000"/>
              </a:spcAft>
            </a:pPr>
            <a:r>
              <a:rPr sz="2200">
                <a:solidFill>
                  <a:srgbClr val="333333"/>
                </a:solidFill>
                <a:latin typeface="Arial"/>
              </a:rPr>
              <a:t>•  WRONG: 'A connector teaches Claude how to format my report.'</a:t>
            </a:r>
          </a:p>
          <a:p>
            <a:pPr algn="l">
              <a:spcAft>
                <a:spcPts val="1000"/>
              </a:spcAft>
            </a:pPr>
            <a:r>
              <a:rPr sz="2200">
                <a:solidFill>
                  <a:srgbClr val="333333"/>
                </a:solidFill>
                <a:latin typeface="Arial"/>
              </a:rPr>
              <a:t>•  RIGHT: A skill teaches formatting. Connector pulls external data.</a:t>
            </a:r>
          </a:p>
          <a:p>
            <a:pPr algn="l">
              <a:spcAft>
                <a:spcPts val="1000"/>
              </a:spcAft>
            </a:pPr>
            <a:r>
              <a:rPr sz="2200">
                <a:solidFill>
                  <a:srgbClr val="333333"/>
                </a:solidFill>
                <a:latin typeface="Arial"/>
              </a:rPr>
              <a:t>•  WRONG: 'There are exactly [N] connectors in the directory.'</a:t>
            </a:r>
          </a:p>
          <a:p>
            <a:pPr algn="l">
              <a:spcAft>
                <a:spcPts val="1000"/>
              </a:spcAft>
            </a:pPr>
            <a:r>
              <a:rPr sz="2200">
                <a:solidFill>
                  <a:srgbClr val="333333"/>
                </a:solidFill>
                <a:latin typeface="Arial"/>
              </a:rPr>
              <a:t>•  RIGHT: Say 'a large, growing directory' — the count changes.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LIVE ARTIFACTS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PERSISTENT + REFRESHING VIEWS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