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 the ethics, privacy, and future-of-work week. Before we dive in, a reminder of how AI works in this course: you are required to use AI on your tutorials, discussions, assignments, practice, and the weekly AI Build Studio. AI is not permitted on the quizzes, midterm, or final, which confirm that you personally understand the ideas. This week we synthesize everything: privacy, terms of service, content ownership, bias, integrity, troubleshooting, and the future. This is Objective 7. The Studio this week is your AI Code of Conduct — a personal framework you'll actually use.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Skill 13 is the troubleshooting skill — what to do when AI is not working well. The four moves: First, start over. A fresh conversation resets the context window and often fixes confused or contradictory behavior. Long conversations accumulate noise. Second, manage memory and context. If you need a long project to stay coherent, use a tool like Claude Cowork with project memory, or explicitly re-state your key instructions at the start of each session. Third, try a different model. Different models have different strengths. If one is struggling with your task, try another. Fourth, use AI to teach AI — paste the failing output back to the same or a different AI and ask it to diagnose what went wrong and suggest a better approach.</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four moves handle the vast majority of AI breakdowns you will encounter. The most common fix is the simplest: start a fresh conversation. Context windows have limits, and a very long conversation can cause the model to lose track of earlier instructions, contradict itself, or produce degraded output. Starting fresh is not failure — it is good tool management. The second most common fix is a model switch. If ChatGPT is struggling with a coding task, try Claude or Copilot. If Claude is giving you a flat answer on a creative task, try Gemini. Different models have genuinely different strengths. The fourth move — using AI to debug AI — is a power move; it takes the verification habit you have built all term and applies it to the AI's own process.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future-of-work question is genuinely contested, and I will present competing views as fairly as I can. The concern: AI will automate tasks currently performed by knowledge workers — writing, coding, analysis, customer service, legal research, accounting, radiology reading, and more — and many jobs will be displaced or significantly changed. The optimistic counter: every prior technology wave created new jobs and raised productivity; AI is more likely to transform work than eliminate it entirely; the tasks that are most human — judgment, ethics, relationships, creativity, leadership — are hardest to automate. The honest synthesis: both things can be true. Some tasks and some jobs will be displaced. New kinds of work will emerge. Workers who develop AI fluency alongside distinctly human skills are best positioned.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Near term — next one to three years: continued rapid improvement in model capability; multimodal tools becoming standard; agentic AI increasingly integrated into everyday software; more workplaces developing AI use policies. Mid term — three to ten years: more autonomous AI agents handling multi-step work; AI deeply embedded in creative, analytical, and decision-support workflows; regulatory frameworks developing in multiple jurisdictions; significant workforce transitions underway. Long term — beyond ten years: genuine uncertainty. AGI remains hypothetical and disputed among experts. What is clear: the skills you build now — critical evaluation, prompt craft, verification, ethics — are durable regardless of how the tools change. Learn the moves, not the menus.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your weekly AI-critique moment. Ask any AI tool for 'the legal rules on copyright for AI-generated content.' You will get a confident, well-organized answer. Now apply the verification discipline you have built all term: is this answer accurate? Is it current? Does it account for jurisdiction? Has the AI disclosed uncertainty? AI tools can and do give over-confident, incomplete, or outdated legal and privacy guidance. The rule from the Studio this week: AI is not a lawyer, and a chatbot's confident summary of copyright law or HIPAA requirements is not legal advice. Catch the over-confidence; flag it; note where you would actually verify — official government sources, published legal guidance, an attorney.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is due Sunday, December 13, 11:59 p.m. Work the list from top to bottom — each piece gets you ready for the next. The Studio is the centerpiece this week: you will build a real personal ethical framework and privacy checklist, test it on scenarios, and then deliberately catch where an AI gives overconfident legal or privacy claims. The quiz is ten items on privacy, terms of service, IP, bias, and troubleshooting — no AI permitted; this checks that you understand the concepts yourself. One week left after this: next week is the final exam and your capstone. Use this week's work as a dress rehearsal for the ethics reflection you will write in your capstone.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is the last week of the term. You will take the cumulative final exam — covering all eight objectives from Weeks 1 through 15 — and submit your capstone. The capstone is your culminating project: design, build, document, and verify a real AI-powered workflow or automation that solves a genuine problem, with a verification step and an ethics reflection. Everything you have learned this term — prompting, verification, tool selection, agents, automation, privacy, and ethics — comes together in the capstone. Start thinking about what your capstone will be, if you have not already. The best capstones solve a problem you actually have, and they show not just what the AI produced but how you directed, verified, and took responsibility for it.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question that drives this entire week: given everything you now know about how AI works, what are your personal rules for using it? Not just 'use it carefully' — specific rules. What will you never paste into a free AI tool? When will you disclose that you used AI? How will you handle AI-generated work you want to publish or submit? What questions will you always verify? These are not abstract ethics questions. They are practical decisions every AI user needs to make. By Friday, you will have your own written answers — your AI Code of Conduct.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introduced this in Week 1 and now we go deep. The billboard test: before pasting anything into a free consumer AI tool, ask yourself — would I be okay if this became public? Because on most free tools, depending on your settings, it might. Here is the short list of what never to paste: client or patient information — HIPAA covers health data; FERPA covers student records. PCI data — credit card numbers and payment information. Privileged communications — attorney-client, HR investigations. Your employer's confidential or proprietary material — trade secrets, unreleased product details. When in doubt, anonymize: replace real names and identifiers with placeholders before you paste.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short list. Notice what makes all these share the same risk: they are not your data alone, or they carry legal protection, or both. The billboard test applies to all of them — if you would be uncomfortable with this appearing in a newspaper headline or on a public billboard, do not paste it into a consumer AI tool. The good news: most of what you actually want help with — writing, summarizing, brainstorming, planning — involves none of these categories. The fix for sensitive work is to use enterprise or business-tier tools with appropriate data-handling controls, or to anonymize before pasting.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AI tool has a terms of service agreement and a privacy policy. The key questions to look for: Does the tool store your inputs? For how long? Can your inputs be used to train or improve the model, and can you opt out? What data-processing rights does the company retain? Consumer and enterprise tiers often differ substantially. Free tiers frequently allow data to be used for model improvement unless you opt out — the setting is usually in your account privacy preferences, but you have to look for it. Enterprise and business tiers typically include stronger contractual data protections. The rule: assume your inputs may be retained on a free consumer tool unless you have confirmed otherwise in the tool's own documentation.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genuinely contested legal territory, and I will say this plainly: this is not legal advice. The law is evolving and varies by jurisdiction. With that caveat stated, here is the current U.S. landscape as of 2025: the U.S. Copyright Office has taken the position that copyright requires human authorship, and purely AI-generated content — with no meaningful human creative contribution — generally cannot be copyrighted. This means if you enter a one-line prompt and publish whatever the AI generates verbatim, that work may not be protectable. The more human creative input and transformation involved, the stronger the potential claim. For important commercial uses, consult a copyright attorney — not an AI chatbot.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key points — and again, not legal advice. First: purely AI-generated content faces real copyright uncertainty under current U.S. law. Second: the more you transform, select, arrange, and creatively contribute, the stronger your position. Third: read the tool's own terms — some AI tools assert a broad license to content you generate using their platform, while others disclaim ownership. The legal landscape is actively being shaped by litigation involving major AI companies and rights holders. Stay informed, stay cautious on commercial uses, and when it matters, get counsel. What this course can tell you is: do not assume AI output is automatically yours to copyright and sell.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of the most important misconceptions to clear up: AI models are not neutral or unbiased by default. They are trained on large datasets that reflect the biases present in human-generated text and data. This can result in outputs that underrepresent certain groups, reinforce stereotypes, reflect historical inequities, or perform differently for different languages and cultures. Bias in AI is a subject of active research, and the major providers have invested significantly in bias mitigation — but the problem is not solved. Your job as a critical AI user: check outputs for fairness, especially when generating content about people or making decisions that affect people, and verify against diverse sources.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Academic integrity: submitting AI-generated work as your own, when the assignment requires your own thinking and writing, is dishonesty — just as using a ghostwriter without disclosure would be. Check your institution's specific policy; it varies. This course's policy is explicit: AI is required on coursework and banned on quizzes and exams. Professional integrity: disclose AI use according to your organization's policy. Many publishers, journals, and employers now require disclosure of AI assistance. The professional standard is converging on: transparency about how AI was used, with human responsibility for the accuracy and quality of the final work. You are the author; the AI is the tool.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15 OF 16 · AI 101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AI, ETHICS &amp; PRIVACY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The Future of Work — and Your Code of Conduct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TROUBLESHOOTING — SKILL 13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WHEN AI BREAKS DOWN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SKILL 13 — TROUBLESHOOTING</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MOVES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Start over — fresh conversation resets a confused context window</a:t>
            </a:r>
          </a:p>
          <a:p>
            <a:pPr algn="l">
              <a:spcAft>
                <a:spcPts val="1000"/>
              </a:spcAft>
            </a:pPr>
            <a:r>
              <a:rPr sz="2200">
                <a:solidFill>
                  <a:srgbClr val="333333"/>
                </a:solidFill>
                <a:latin typeface="Arial"/>
              </a:rPr>
              <a:t>•  2. Manage context — re-state key instructions; use project memory for long work</a:t>
            </a:r>
          </a:p>
          <a:p>
            <a:pPr algn="l">
              <a:spcAft>
                <a:spcPts val="1000"/>
              </a:spcAft>
            </a:pPr>
            <a:r>
              <a:rPr sz="2200">
                <a:solidFill>
                  <a:srgbClr val="333333"/>
                </a:solidFill>
                <a:latin typeface="Arial"/>
              </a:rPr>
              <a:t>•  3. Try a different model — different tools have different strengths</a:t>
            </a:r>
          </a:p>
          <a:p>
            <a:pPr algn="l">
              <a:spcAft>
                <a:spcPts val="1000"/>
              </a:spcAft>
            </a:pPr>
            <a:r>
              <a:rPr sz="2200">
                <a:solidFill>
                  <a:srgbClr val="333333"/>
                </a:solidFill>
                <a:latin typeface="Arial"/>
              </a:rPr>
              <a:t>•  4. Use AI to teach AI — paste the failing output and ask for a diagnosis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FUTURE OF WORK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AI &amp; CAREERS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FUTURE — NEAR / MID / LONG TERM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WHAT TO WATCH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 — THIS WEEK'S CHECK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AI IS NOT A LAWYER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DEC 13</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15 — work through ethics, privacy, and troubleshooting with your AI tutor</a:t>
            </a:r>
          </a:p>
          <a:p>
            <a:pPr algn="l">
              <a:spcAft>
                <a:spcPts val="1000"/>
              </a:spcAft>
            </a:pPr>
            <a:r>
              <a:rPr sz="2200">
                <a:solidFill>
                  <a:srgbClr val="333333"/>
                </a:solidFill>
                <a:latin typeface="Arial"/>
              </a:rPr>
              <a:t>•  Practice Exercises — privacy scenarios and troubleshooting reps (ungraded)</a:t>
            </a:r>
          </a:p>
          <a:p>
            <a:pPr algn="l">
              <a:spcAft>
                <a:spcPts val="1000"/>
              </a:spcAft>
            </a:pPr>
            <a:r>
              <a:rPr sz="2200">
                <a:solidFill>
                  <a:srgbClr val="333333"/>
                </a:solidFill>
                <a:latin typeface="Arial"/>
              </a:rPr>
              <a:t>•  AI Build Studio 15 — 'Your AI Code of Conduct' (50 pts, due Sunday)</a:t>
            </a:r>
          </a:p>
          <a:p>
            <a:pPr algn="l">
              <a:spcAft>
                <a:spcPts val="1000"/>
              </a:spcAft>
            </a:pPr>
            <a:r>
              <a:rPr sz="2200">
                <a:solidFill>
                  <a:srgbClr val="333333"/>
                </a:solidFill>
                <a:latin typeface="Arial"/>
              </a:rPr>
              <a:t>•  Quiz 15 — privacy, ToS, IP, bias, troubleshooting (10 pts, no AI)</a:t>
            </a:r>
          </a:p>
          <a:p>
            <a:pPr algn="l">
              <a:spcAft>
                <a:spcPts val="1000"/>
              </a:spcAft>
            </a:pPr>
            <a:r>
              <a:rPr sz="2200">
                <a:solidFill>
                  <a:srgbClr val="333333"/>
                </a:solidFill>
                <a:latin typeface="Arial"/>
              </a:rPr>
              <a:t>•  Discussion 15 — 'Who owns AI-generated work?' (20 pts, initial post Fri)</a:t>
            </a:r>
          </a:p>
          <a:p>
            <a:pPr algn="l">
              <a:spcAft>
                <a:spcPts val="1000"/>
              </a:spcAft>
            </a:pPr>
            <a:r>
              <a:rPr sz="2200">
                <a:solidFill>
                  <a:srgbClr val="333333"/>
                </a:solidFill>
                <a:latin typeface="Arial"/>
              </a:rPr>
              <a:t>•  Assignment 15 — privacy scenarios, ToS, ethical framework (100 pts, due Sunday)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WEEK 16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FINAL &amp; CAPSTONE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ARE YOUR RULES?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PRIVACY &amp; DATA HANDLING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BILLBOARD TEST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WHAT NEVER TO PASTE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SHORT 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HIPAA data — patient names, diagnoses, treatments, records</a:t>
            </a:r>
          </a:p>
          <a:p>
            <a:pPr algn="l">
              <a:spcAft>
                <a:spcPts val="1000"/>
              </a:spcAft>
            </a:pPr>
            <a:r>
              <a:rPr sz="2200">
                <a:solidFill>
                  <a:srgbClr val="333333"/>
                </a:solidFill>
                <a:latin typeface="Arial"/>
              </a:rPr>
              <a:t>•  FERPA data — student grades, discipline, education records</a:t>
            </a:r>
          </a:p>
          <a:p>
            <a:pPr algn="l">
              <a:spcAft>
                <a:spcPts val="1000"/>
              </a:spcAft>
            </a:pPr>
            <a:r>
              <a:rPr sz="2200">
                <a:solidFill>
                  <a:srgbClr val="333333"/>
                </a:solidFill>
                <a:latin typeface="Arial"/>
              </a:rPr>
              <a:t>•  PCI data — credit card numbers, payment information</a:t>
            </a:r>
          </a:p>
          <a:p>
            <a:pPr algn="l">
              <a:spcAft>
                <a:spcPts val="1000"/>
              </a:spcAft>
            </a:pPr>
            <a:r>
              <a:rPr sz="2200">
                <a:solidFill>
                  <a:srgbClr val="333333"/>
                </a:solidFill>
                <a:latin typeface="Arial"/>
              </a:rPr>
              <a:t>•  Privileged communications — legal, HR, executive discussions</a:t>
            </a:r>
          </a:p>
          <a:p>
            <a:pPr algn="l">
              <a:spcAft>
                <a:spcPts val="1000"/>
              </a:spcAft>
            </a:pPr>
            <a:r>
              <a:rPr sz="2200">
                <a:solidFill>
                  <a:srgbClr val="333333"/>
                </a:solidFill>
                <a:latin typeface="Arial"/>
              </a:rPr>
              <a:t>•  Confidential/proprietary — trade secrets, unreleased products</a:t>
            </a:r>
          </a:p>
          <a:p>
            <a:pPr algn="l">
              <a:spcAft>
                <a:spcPts val="1000"/>
              </a:spcAft>
            </a:pPr>
            <a:r>
              <a:rPr sz="2200">
                <a:solidFill>
                  <a:srgbClr val="333333"/>
                </a:solidFill>
                <a:latin typeface="Arial"/>
              </a:rPr>
              <a:t>•  Other people's private data — without their explicit consent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TERMS OF SERVICE &amp; DATA RETENTION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READ THE ToS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CONTENT OWNERSHIP / IP / COPYRIGHT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WHO OWNS THIS?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IP BASICS (NOT LEGAL ADVICE)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KEY POINTS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Purely AI-generated works may not qualify for copyright (U.S. Copyright Office position)</a:t>
            </a:r>
          </a:p>
          <a:p>
            <a:pPr algn="l">
              <a:spcAft>
                <a:spcPts val="1000"/>
              </a:spcAft>
            </a:pPr>
            <a:r>
              <a:rPr sz="2200">
                <a:solidFill>
                  <a:srgbClr val="333333"/>
                </a:solidFill>
                <a:latin typeface="Arial"/>
              </a:rPr>
              <a:t>•  Human authorship and creative input strengthen a copyright claim</a:t>
            </a:r>
          </a:p>
          <a:p>
            <a:pPr algn="l">
              <a:spcAft>
                <a:spcPts val="1000"/>
              </a:spcAft>
            </a:pPr>
            <a:r>
              <a:rPr sz="2200">
                <a:solidFill>
                  <a:srgbClr val="333333"/>
                </a:solidFill>
                <a:latin typeface="Arial"/>
              </a:rPr>
              <a:t>•  Check the AI tool's ToS — it may assert a license to your outputs</a:t>
            </a:r>
          </a:p>
          <a:p>
            <a:pPr algn="l">
              <a:spcAft>
                <a:spcPts val="1000"/>
              </a:spcAft>
            </a:pPr>
            <a:r>
              <a:rPr sz="2200">
                <a:solidFill>
                  <a:srgbClr val="333333"/>
                </a:solidFill>
                <a:latin typeface="Arial"/>
              </a:rPr>
              <a:t>•  Training data and derivative-work questions are actively litigated</a:t>
            </a:r>
          </a:p>
          <a:p>
            <a:pPr algn="l">
              <a:spcAft>
                <a:spcPts val="1000"/>
              </a:spcAft>
            </a:pPr>
            <a:r>
              <a:rPr sz="2200">
                <a:solidFill>
                  <a:srgbClr val="333333"/>
                </a:solidFill>
                <a:latin typeface="Arial"/>
              </a:rPr>
              <a:t>•  For commercial use: consult a copyright attorney, not an AI</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BIAS &amp; FAIRNESS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AI IS NOT NEUTRAL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ACADEMIC &amp; PROFESSIONAL INTEGRITY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DISCLOSURE IS THE RULE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