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16 — the last class of AI 101. Here is the grading picture: the Final is 25% of your course grade — the single largest assessment. There is no quiz, no discussion, no assignment, and no AI Build Studio this week; the Final stands in for all of them. Today is a complete sweep of all eight objectives. I want you to walk out of this room knowing exactly which move each topic asks of you and exactly where the exam will try to trip you up. The AI policy is inverted in this course — AI is required on coursework, but it is banned on the Final. Today is practice; the exam is yours alone. Let's go.</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8 is the synthesis objective — it does not introduce new vocabulary; it asks you to put everything together. The capstone is the deliverable: design and build a real AI-powered workflow or automation that solves a genuine problem, ideally in Claude Cowork. The four required elements: the design (what problem does it solve? which tools and connectors does it use?), the build (it must actually run), the verification (you must document at least one error the AI made and explain how you fixed or constrained it), and the ethics reflection (what data did you connect? what did you choose not to automate?). The exam will test Objective 8 with scenario items: given a described workflow, identify the error, name the fix, and apply the safety or privacy principle that is relevant. The whole course has been building to this: embed-don't-trust is not a rule — it is a practice.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week in order. Work these from top to bottom — each one gets you ready for the next. The Study Guide covers all eight objectives with a brief review and fresh practice items. The Exam-Prep Tutorial is the adaptive AI tutor you paste into any approved chatbot; it diagnoses your weak spots across the whole course and drills them — submit the share link for the lecture-tutorial grade. The Practice Final is 25 fresh items in the same format as the real exam; sit it timed and treat the first attempt like the real thing. Then the Final — 25 items, 100 points, 4 points each, closed to AI. The grading is simple: 4 points correct, 0 points for the wrong answer, no partial credit on single-answer items (the matching items award partial credit per correctly paired row). There is no quiz, no discussion, no assignment, and no Studio this week.</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strategies for this specific exam. First: name the concept before you read the options. Every item is testing one move from one of the eight objectives. If you read the stem and say out loud 'this is about sycophancy' or 'this is about the scheduled-task constraint' before you look at A through D, the answer usually becomes obvious. Second: for Cowork items, rely on the documentation language we used all semester — agent takes multi-step actions; skill is SKILL.md; connector is MCP link; artifact refreshes; scheduled tasks require awake computer AND open app. If a distractor contradicts those exact facts, it is wrong. Third: for privacy items, apply the billboard test first, then check against the data categories — HIPAA, FERPA, PCI, employer proprietary. Fourth: for the prompting fix item — identify what component is missing or wrong in the weak prompt, then find the option that adds the missing component. Usually it is role, goal, audience, or constraints. You have prepared well. You know this material. Come in with scratch paper, read each item twice, and go.</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in this course comes back to four words: embed, don't trust. Embed your verification step into every workflow before you act on the output. Don't trust fluent AI text, confident AI citations, or enthusiastic AI praise at face value — check them. That is what prompting well does. That is what the verification workflow does. That is what the product-accuracy discipline does. That is what responsible AI use does. And that is what the capstone asks you to demonstrate: you built something, it worked, it made at least one mistake, you caught it, you fixed it, and you can explain why. That is the whole course. It has been a genuinely excellent semester. You are ready. Go finish strong.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There is no next week. The Final opens Monday December 14 and is due six days later. Submit the Exam-Prep Tutorial share link before the Final closes — that is the one graded prep step. If life happens between now and then, reach out before the deadline rather than after. I would far rather help you find a path than process a late penalty after the fact. It has been a tremendous privilege to teach this course. I have genuinely enjoyed watching you push back on AI over-promises, catch hallucinated citations, build real automations, and write ethics reflections that showed actual judgment. That is what AI fluency looks like. See you at the Final — and after that, in every moment you open a chatbot and remember to verify before you trust. Good luck.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we review content, I want to frame the capstone — the culminating work of this course. For the capstone you design, build, document, and verify a real AI-powered workflow or automation, ideally using Claude Cowork, that solves a genuine problem in your life or work. It might be a scheduled task that briefs you each morning, a multi-connector workflow that pulls your calendar and drafts a weekly plan, or a project that reads your notes and generates study materials. The critical requirements: it must work, you must verify the output (catch and fix at least one error), and you must write a brief ethics reflection — what data did you connect? What did you choose NOT to automate, and why? The capstone is assessed under the Final; it is not a separate grade category. It is what Objective 8 has been pointing at all semester.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map. Eight objectives across fifteen weeks of teaching. The Final is cumulative — all eight objectives are in scope, proportional to teaching time. Objectives 1 through 4 were covered on the midterm, so your foundations there should be solid. The Final leans heaviest on Objectives 5 through 8 — the Cowork weeks, the automation safety rules, the ethics, and the capstone integration — because that material was not on the midterm. Today we sweep all eight, spending the most time on the back half. Keep this map in mind: every item on the Final is testing one of these eight moves.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1 review: LLMs predict the next most plausible token based on statistical patterns from training data — they do not think, understand, or reason. The context window is finite; a very long conversation can push earlier instructions out. AI is confidently wrong: it generates fluent text that can be entirely fabricated. Confidence in tone does not equal accuracy in fact. The Turing test (Turing, 1950) tests conversational indistinguishability, not consciousness or real intelligence. Objective 2 review: the prompting arc from W3 to W6 — ask for guidance and push back on sycophancy; provide content with emphasis (Markdown, XML tags, CAPS for must-dos); the structured-prompt components (Context, Role, Goal, Audience, Constraints, Voice/Format, Data/Logic, Examples, Evaluation); meta-prompting — ask the AI to help write the prompt; zero, one, and few-shot examples; running a simulation. The exam will ask you to fix a weak prompt and to identify what went wrong with an AI response.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the multimodal AI landscape and the record-transcribe-analyze workflow. Modalities covered in this course: text (chatbots), voice prompting, audio recording followed by transcription followed by analysis (meeting minutes, action items), image generation (DALL·E, Midjourney, Adobe Firefly), image-to-text and handwriting recognition, document and PDF analysis. Tool landscape from W9: text chatbots (ChatGPT, Claude, Gemini, Copilot, Grok); image generation; audio and music generation (Suno, Udio, ElevenLabs); video (Sora, Google Veo, Runway); research (NotebookLM, Perplexity); coding assistants (Claude Code, GitHub Copilot, Cursor). The exam will ask you to match a task to the right tool category and to identify the right step in the record-transcribe-analyze workflow. Classic misconception: chatbots are text-only — wrong, modern chatbots handle voice, images, and documents too.</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is the course's central discipline. The predictable shapes of hallucination: invented citations (the source does not exist), fabricated statistics, fake case law, wrong arithmetic, fabricated quotes from real people. Sycophancy: the AI agrees with the user even when the user is wrong. The verification workflow has four steps — ask for sources and check them in a library database or authoritative site; cross-check the claim in a second model or independent source; ask the AI to critique itself with a prompt like 'where might this be wrong?'; request hedging with 'if you are not certain, say so.' Critical: asking the same model to verify itself is not reliable. Two AIs agreeing is not proof. Confident tone does not mean accurate content. The exam will give you a scenario — a hallucinated citation, a sycophantic response, a flawed plan — and ask what is wrong and what to do.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Objectives 5 and 6 are the Cowork core — the most technical and most Final-heavy material. Objective 5 vocabulary (lock these): an agent takes multi-step actions on your behalf — a chatbot replies in one turn; a project is a persistent workspace with files, instructions, and memory; a connected folder is your local folder that Claude can read and write; a skill is a reusable instruction set stored as a SKILL.md file; a connector uses MCP — the open standard Anthropic created — to link Claude to an external app running only with the permissions you grant; a live artifact refreshes with current data from your connectors; a plugin bundles skills, connectors, and sub-agents into one install. Objective 6 key facts: scheduled tasks run ONLY while your computer is awake AND the Claude desktop app is open — they do not run on Anthropic's servers; dispatch lets you assign work to run in the background and receive a notification with the result; computer use controls native desktop apps; Claude in Chrome controls browser tabs and carries prompt-injection risk; Claude in Excel is a sidebar inside Excel. The absolute safety rule: you — never an agent — execute financial transactions, trades, and purchases.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our technology-workflow slide — a live demonstration of the product-accuracy discipline this course is built on. Here are five claims students have made about Cowork. After each one I will tell you whether it is true and what the official documentation says. Claim 1: 'Scheduled tasks run even if my laptop is closed.' False — the official Anthropic doc at support.claude.com states tasks require the computer to be awake and the Claude desktop app to be open. Claim 2: 'A skill and a connector are the same thing.' False — a skill is a local instruction set; a connector is an MCP link to an external app. Claim 3: 'I can have Claude in Chrome buy something for me if I give it my card number.' False — financial transactions are explicitly prohibited per Anthropic's agent usage policy. Claim 4: 'A live artifact is a static file.' False — it refreshes from your connected data each time you open it. Claim 5: 'MCP was created by Google.' False — MCP is Model Context Protocol, an open standard created by Anthropic. Every one of these is a real misconception this course addressed. One will appear on the Final.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7 — the ethics and privacy arc from W15. The billboard test: before pasting anything into a free AI tool, ask 'would I be okay if this became public?' Never paste: HIPAA-protected health data; FERPA-protected student records; PCI payment card data; employer confidential or proprietary material. Terms of service basics: most consumer AI tools may retain inputs and use them for model improvement unless you opt out. IP and copyright: the U.S. Copyright Office has generally required meaningful human authorship for copyright protection; purely AI-generated work is in a contested, evolving status — not legal advice, consult an attorney. Bias: AI models reflect biases in their training data — more data does not mean more neutral. Academic integrity: submitting AI-generated work as your own when original work is required is academic dishonesty. Troubleshooting (Skill 13): confused or contradictory AI in a long conversation usually means the context window is overloaded — start a fresh conversation. The exam will test the billboard test, data types (safe vs. not safe to paste), the copyright landscape, and bias.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16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FINAL REVIEW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The Whole Course, One Last Time · + Capstone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8 — CAPSTONE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DESIGN, BUILD, VERIFY, REFLECT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FINALS WEEK PLAN</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 Review slides (Deck 16) + today's lecture outline — ungraded</a:t>
            </a:r>
          </a:p>
          <a:p>
            <a:pPr algn="l">
              <a:spcAft>
                <a:spcPts val="1000"/>
              </a:spcAft>
            </a:pPr>
            <a:r>
              <a:rPr sz="2200">
                <a:solidFill>
                  <a:srgbClr val="333333"/>
                </a:solidFill>
                <a:latin typeface="Arial"/>
              </a:rPr>
              <a:t>•  2. Work the Study Guide (M) — all 8 objectives with practice items</a:t>
            </a:r>
          </a:p>
          <a:p>
            <a:pPr algn="l">
              <a:spcAft>
                <a:spcPts val="1000"/>
              </a:spcAft>
            </a:pPr>
            <a:r>
              <a:rPr sz="2200">
                <a:solidFill>
                  <a:srgbClr val="333333"/>
                </a:solidFill>
                <a:latin typeface="Arial"/>
              </a:rPr>
              <a:t>•  3. Run the Exam-Prep Tutorial (N) — adaptive AI tutor; submit share link</a:t>
            </a:r>
          </a:p>
          <a:p>
            <a:pPr algn="l">
              <a:spcAft>
                <a:spcPts val="1000"/>
              </a:spcAft>
            </a:pPr>
            <a:r>
              <a:rPr sz="2200">
                <a:solidFill>
                  <a:srgbClr val="333333"/>
                </a:solidFill>
                <a:latin typeface="Arial"/>
              </a:rPr>
              <a:t>•  4. Take the Practice Final (O) — 25 fresh items, timed, ungraded</a:t>
            </a:r>
          </a:p>
          <a:p>
            <a:pPr algn="l">
              <a:spcAft>
                <a:spcPts val="1000"/>
              </a:spcAft>
            </a:pPr>
            <a:r>
              <a:rPr sz="2200">
                <a:solidFill>
                  <a:srgbClr val="333333"/>
                </a:solidFill>
                <a:latin typeface="Arial"/>
              </a:rPr>
              <a:t>•  5. Sit the Final (L) — 25 items, 100 pts, 25% of grade; AI NOT permitted</a:t>
            </a:r>
          </a:p>
          <a:p>
            <a:pPr algn="l">
              <a:spcAft>
                <a:spcPts val="1000"/>
              </a:spcAft>
            </a:pPr>
            <a:r>
              <a:rPr sz="2200">
                <a:solidFill>
                  <a:srgbClr val="333333"/>
                </a:solidFill>
                <a:latin typeface="Arial"/>
              </a:rPr>
              <a:t>•  Final window: opens Mon Dec 14; due six days later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EXAM STRATEGY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HOW TO WIN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SEMESTER IN ONE LINE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EMBED. DON'T TRUST.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THE FINAL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CAPSTONE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BUILD, VERIFY &amp; REFLECT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EIGHT OBJECTIVES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ONE MAP, EIGHT MOVES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Obj 1 — What generative AI is, how it works, and its limits (W1–2)</a:t>
            </a:r>
          </a:p>
          <a:p>
            <a:pPr algn="l">
              <a:spcAft>
                <a:spcPts val="1000"/>
              </a:spcAft>
            </a:pPr>
            <a:r>
              <a:rPr sz="2200">
                <a:solidFill>
                  <a:srgbClr val="333333"/>
                </a:solidFill>
                <a:latin typeface="Arial"/>
              </a:rPr>
              <a:t>•  Obj 2 — Effective prompting: conversation, emphasis, meta, structured, examples, simulations (W3–6)</a:t>
            </a:r>
          </a:p>
          <a:p>
            <a:pPr algn="l">
              <a:spcAft>
                <a:spcPts val="1000"/>
              </a:spcAft>
            </a:pPr>
            <a:r>
              <a:rPr sz="2200">
                <a:solidFill>
                  <a:srgbClr val="333333"/>
                </a:solidFill>
                <a:latin typeface="Arial"/>
              </a:rPr>
              <a:t>•  Obj 3 — Modalities and choosing the right tool (W7, W9)</a:t>
            </a:r>
          </a:p>
          <a:p>
            <a:pPr algn="l">
              <a:spcAft>
                <a:spcPts val="1000"/>
              </a:spcAft>
            </a:pPr>
            <a:r>
              <a:rPr sz="2200">
                <a:solidFill>
                  <a:srgbClr val="333333"/>
                </a:solidFill>
                <a:latin typeface="Arial"/>
              </a:rPr>
              <a:t>•  Obj 4 — Verify AI output: hallucination, sycophancy, verification workflow (W10)</a:t>
            </a:r>
          </a:p>
          <a:p>
            <a:pPr algn="l">
              <a:spcAft>
                <a:spcPts val="1000"/>
              </a:spcAft>
            </a:pPr>
            <a:r>
              <a:rPr sz="2200">
                <a:solidFill>
                  <a:srgbClr val="333333"/>
                </a:solidFill>
                <a:latin typeface="Arial"/>
              </a:rPr>
              <a:t>•  Obj 5 — Claude Cowork: projects, files, skills, connectors, artifacts (W11–12)</a:t>
            </a:r>
          </a:p>
          <a:p>
            <a:pPr algn="l">
              <a:spcAft>
                <a:spcPts val="1000"/>
              </a:spcAft>
            </a:pPr>
            <a:r>
              <a:rPr sz="2200">
                <a:solidFill>
                  <a:srgbClr val="333333"/>
                </a:solidFill>
                <a:latin typeface="Arial"/>
              </a:rPr>
              <a:t>•  Obj 6 — Automation: scheduled tasks, dispatch, computer use, Chrome, Excel, safely (W13–14)</a:t>
            </a:r>
          </a:p>
          <a:p>
            <a:pPr algn="l">
              <a:spcAft>
                <a:spcPts val="1000"/>
              </a:spcAft>
            </a:pPr>
            <a:r>
              <a:rPr sz="2200">
                <a:solidFill>
                  <a:srgbClr val="333333"/>
                </a:solidFill>
                <a:latin typeface="Arial"/>
              </a:rPr>
              <a:t>•  Obj 7 — Responsible AI: privacy, ToS, IP, bias, integrity, ethics (W15)</a:t>
            </a:r>
          </a:p>
          <a:p>
            <a:pPr algn="l">
              <a:spcAft>
                <a:spcPts val="1000"/>
              </a:spcAft>
            </a:pPr>
            <a:r>
              <a:rPr sz="2200">
                <a:solidFill>
                  <a:srgbClr val="333333"/>
                </a:solidFill>
                <a:latin typeface="Arial"/>
              </a:rPr>
              <a:t>•  Obj 8 — Integrate and build: the capstone workflow (W16)</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OBJECTIVES 1–2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HOW AI WORKS &amp; PROMPTING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3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MODALITIES &amp; TOOLS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4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VERIFY BEFORE YOU TRUST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OBJECTIVES 5–6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COWORK: BUILD &amp; AUTOMATE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 THE AI — COWORK EDITION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WHAT THE DOCS ACTUALLY SAY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7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RESPONSIBLE AI</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